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3"/>
  </p:notesMasterIdLst>
  <p:sldIdLst>
    <p:sldId id="256" r:id="rId2"/>
  </p:sldIdLst>
  <p:sldSz cx="51206400" cy="31089600"/>
  <p:notesSz cx="70104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359" userDrawn="1">
          <p15:clr>
            <a:srgbClr val="A4A3A4"/>
          </p15:clr>
        </p15:guide>
        <p15:guide id="2" pos="11173" userDrawn="1">
          <p15:clr>
            <a:srgbClr val="A4A3A4"/>
          </p15:clr>
        </p15:guide>
        <p15:guide id="3" pos="21012" userDrawn="1">
          <p15:clr>
            <a:srgbClr val="A4A3A4"/>
          </p15:clr>
        </p15:guide>
        <p15:guide id="4" pos="21832" userDrawn="1">
          <p15:clr>
            <a:srgbClr val="A4A3A4"/>
          </p15:clr>
        </p15:guide>
        <p15:guide id="5" orient="horz" pos="13296" userDrawn="1">
          <p15:clr>
            <a:srgbClr val="A4A3A4"/>
          </p15:clr>
        </p15:guide>
        <p15:guide id="6" orient="horz" pos="19295" userDrawn="1">
          <p15:clr>
            <a:srgbClr val="A4A3A4"/>
          </p15:clr>
        </p15:guide>
        <p15:guide id="7" pos="590" userDrawn="1">
          <p15:clr>
            <a:srgbClr val="A4A3A4"/>
          </p15:clr>
        </p15:guide>
        <p15:guide id="8" pos="316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more, Kevin A. (Assoc)" initials="GKA(" lastIdx="1" clrIdx="0">
    <p:extLst>
      <p:ext uri="{19B8F6BF-5375-455C-9EA6-DF929625EA0E}">
        <p15:presenceInfo xmlns:p15="http://schemas.microsoft.com/office/powerpoint/2012/main" userId="S-1-5-21-1908027396-2059629336-315576832-881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D6EEF5"/>
    <a:srgbClr val="E9EAE5"/>
    <a:srgbClr val="E5E6E1"/>
    <a:srgbClr val="99D2B9"/>
    <a:srgbClr val="0FC394"/>
    <a:srgbClr val="109145"/>
    <a:srgbClr val="0B8DFF"/>
    <a:srgbClr val="41719C"/>
    <a:srgbClr val="010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1" autoAdjust="0"/>
    <p:restoredTop sz="95410" autoAdjust="0"/>
  </p:normalViewPr>
  <p:slideViewPr>
    <p:cSldViewPr snapToGrid="0">
      <p:cViewPr>
        <p:scale>
          <a:sx n="75" d="100"/>
          <a:sy n="75" d="100"/>
        </p:scale>
        <p:origin x="-15204" y="156"/>
      </p:cViewPr>
      <p:guideLst>
        <p:guide pos="10359"/>
        <p:guide pos="11173"/>
        <p:guide pos="21012"/>
        <p:guide pos="21832"/>
        <p:guide orient="horz" pos="13296"/>
        <p:guide orient="horz" pos="19295"/>
        <p:guide pos="590"/>
        <p:guide pos="316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3564D-C163-41EA-A759-286E31541DE8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62050"/>
            <a:ext cx="51657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ECE42-5F36-4653-BEA9-71D776BCE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4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ECE42-5F36-4653-BEA9-71D776BCE1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3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088045"/>
            <a:ext cx="38404800" cy="10823787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6329239"/>
            <a:ext cx="38404800" cy="7506121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6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655233"/>
            <a:ext cx="11041380" cy="26346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655233"/>
            <a:ext cx="32484060" cy="26346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4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416310" y="2910187"/>
            <a:ext cx="50327439" cy="27858099"/>
            <a:chOff x="106826" y="3373646"/>
            <a:chExt cx="43781583" cy="27394169"/>
          </a:xfrm>
        </p:grpSpPr>
        <p:sp>
          <p:nvSpPr>
            <p:cNvPr id="8" name="Rectangle 7"/>
            <p:cNvSpPr/>
            <p:nvPr/>
          </p:nvSpPr>
          <p:spPr>
            <a:xfrm>
              <a:off x="106826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24491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59820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" y="5"/>
            <a:ext cx="54432817" cy="2633183"/>
            <a:chOff x="0" y="0"/>
            <a:chExt cx="46656703" cy="263318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43891200" cy="2633182"/>
            </a:xfrm>
            <a:prstGeom prst="rect">
              <a:avLst/>
            </a:prstGeom>
            <a:solidFill>
              <a:srgbClr val="0B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9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22" y="122972"/>
              <a:ext cx="41759002" cy="1569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 smtClean="0">
                  <a:solidFill>
                    <a:schemeClr val="bg1"/>
                  </a:solidFill>
                  <a:latin typeface="+mj-lt"/>
                </a:rPr>
                <a:t>Quantum</a:t>
              </a:r>
              <a:r>
                <a:rPr lang="en-US" sz="9600" b="1" baseline="0" dirty="0" smtClean="0">
                  <a:solidFill>
                    <a:schemeClr val="bg1"/>
                  </a:solidFill>
                  <a:latin typeface="+mj-lt"/>
                </a:rPr>
                <a:t> information experiments with 2D arrays of hundreds of trapped ions</a:t>
              </a:r>
              <a:endParaRPr lang="en-US" sz="9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5443" y="1619431"/>
              <a:ext cx="460512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K.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A. Gilmore, </a:t>
              </a:r>
              <a:r>
                <a:rPr lang="en-US" sz="4000" dirty="0" smtClean="0">
                  <a:solidFill>
                    <a:schemeClr val="bg1"/>
                  </a:solidFill>
                </a:rPr>
                <a:t>J. </a:t>
              </a:r>
              <a:r>
                <a:rPr lang="en-US" sz="4000" dirty="0">
                  <a:solidFill>
                    <a:schemeClr val="bg1"/>
                  </a:solidFill>
                </a:rPr>
                <a:t>G. Bohnet, </a:t>
              </a:r>
              <a:r>
                <a:rPr lang="en-US" sz="4000" dirty="0" smtClean="0">
                  <a:solidFill>
                    <a:schemeClr val="bg1"/>
                  </a:solidFill>
                </a:rPr>
                <a:t>B. </a:t>
              </a:r>
              <a:r>
                <a:rPr lang="en-US" sz="4000" dirty="0" smtClean="0">
                  <a:solidFill>
                    <a:schemeClr val="bg1"/>
                  </a:solidFill>
                </a:rPr>
                <a:t>C. Sawyer, </a:t>
              </a:r>
              <a:r>
                <a:rPr lang="en-US" sz="4000" dirty="0" smtClean="0">
                  <a:solidFill>
                    <a:schemeClr val="bg1"/>
                  </a:solidFill>
                </a:rPr>
                <a:t>J. </a:t>
              </a:r>
              <a:r>
                <a:rPr lang="en-US" sz="4000" dirty="0">
                  <a:solidFill>
                    <a:schemeClr val="bg1"/>
                  </a:solidFill>
                </a:rPr>
                <a:t>W. Britton</a:t>
              </a:r>
              <a:r>
                <a:rPr lang="en-US" sz="4000" dirty="0" smtClean="0">
                  <a:solidFill>
                    <a:schemeClr val="bg1"/>
                  </a:solidFill>
                </a:rPr>
                <a:t>, </a:t>
              </a:r>
              <a:r>
                <a:rPr lang="en-US" sz="4000" dirty="0" smtClean="0">
                  <a:solidFill>
                    <a:schemeClr val="bg1"/>
                  </a:solidFill>
                </a:rPr>
                <a:t>M. </a:t>
              </a:r>
              <a:r>
                <a:rPr lang="en-US" sz="4000" dirty="0" smtClean="0">
                  <a:solidFill>
                    <a:schemeClr val="bg1"/>
                  </a:solidFill>
                </a:rPr>
                <a:t>L. Wall, </a:t>
              </a:r>
              <a:r>
                <a:rPr lang="en-US" sz="4000" dirty="0" smtClean="0">
                  <a:solidFill>
                    <a:schemeClr val="bg1"/>
                  </a:solidFill>
                </a:rPr>
                <a:t>M. </a:t>
              </a:r>
              <a:r>
                <a:rPr lang="en-US" sz="4000" dirty="0" smtClean="0">
                  <a:solidFill>
                    <a:schemeClr val="bg1"/>
                  </a:solidFill>
                </a:rPr>
                <a:t>Gärttner,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A. 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Safavi-Naini, </a:t>
              </a:r>
              <a:r>
                <a:rPr lang="en-US" sz="4000" dirty="0" smtClean="0">
                  <a:solidFill>
                    <a:schemeClr val="bg1"/>
                  </a:solidFill>
                </a:rPr>
                <a:t>M. </a:t>
              </a:r>
              <a:r>
                <a:rPr lang="en-US" sz="4000" dirty="0" smtClean="0">
                  <a:solidFill>
                    <a:schemeClr val="bg1"/>
                  </a:solidFill>
                </a:rPr>
                <a:t>Foss-Feig, </a:t>
              </a:r>
              <a:r>
                <a:rPr lang="en-US" sz="4000" dirty="0" smtClean="0">
                  <a:solidFill>
                    <a:schemeClr val="bg1"/>
                  </a:solidFill>
                </a:rPr>
                <a:t>A. M. </a:t>
              </a:r>
              <a:r>
                <a:rPr lang="en-US" sz="4000" dirty="0" smtClean="0">
                  <a:solidFill>
                    <a:schemeClr val="bg1"/>
                  </a:solidFill>
                </a:rPr>
                <a:t>Rey, and </a:t>
              </a:r>
              <a:r>
                <a:rPr lang="en-US" sz="4000" dirty="0" smtClean="0">
                  <a:solidFill>
                    <a:schemeClr val="bg1"/>
                  </a:solidFill>
                </a:rPr>
                <a:t>J. </a:t>
              </a:r>
              <a:r>
                <a:rPr lang="en-US" sz="4000" dirty="0">
                  <a:solidFill>
                    <a:schemeClr val="bg1"/>
                  </a:solidFill>
                </a:rPr>
                <a:t>J. Bollinger  </a:t>
              </a:r>
              <a:r>
                <a:rPr lang="en-US" sz="4000" i="1" dirty="0">
                  <a:solidFill>
                    <a:schemeClr val="bg1"/>
                  </a:solidFill>
                </a:rPr>
                <a:t>NIST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/ JILA</a:t>
              </a:r>
              <a:r>
                <a:rPr lang="en-US" sz="4000" i="1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(Boulder</a:t>
              </a:r>
              <a:r>
                <a:rPr lang="en-US" sz="4000" i="1" dirty="0">
                  <a:solidFill>
                    <a:schemeClr val="bg1"/>
                  </a:solidFill>
                </a:rPr>
                <a:t>, CO)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862" y="512445"/>
            <a:ext cx="3318221" cy="102278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6558247" y="1418638"/>
            <a:ext cx="3799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wis721 LtEx BT" panose="020B0505020202020204" pitchFamily="34" charset="0"/>
              </a:rPr>
              <a:t>Ion Storage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5976080" y="2910187"/>
            <a:ext cx="11987784" cy="2785809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9"/>
          </a:p>
        </p:txBody>
      </p:sp>
    </p:spTree>
    <p:extLst>
      <p:ext uri="{BB962C8B-B14F-4D97-AF65-F5344CB8AC3E}">
        <p14:creationId xmlns:p14="http://schemas.microsoft.com/office/powerpoint/2010/main" val="30845336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792" userDrawn="1">
          <p15:clr>
            <a:srgbClr val="FBAE40"/>
          </p15:clr>
        </p15:guide>
        <p15:guide id="2" pos="161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750814"/>
            <a:ext cx="44165520" cy="1293240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0805568"/>
            <a:ext cx="44165520" cy="680084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5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655236"/>
            <a:ext cx="44165520" cy="60092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621272"/>
            <a:ext cx="21662705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1356340"/>
            <a:ext cx="21662705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621272"/>
            <a:ext cx="21769390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1356340"/>
            <a:ext cx="21769390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5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476329"/>
            <a:ext cx="25923240" cy="22093767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8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476329"/>
            <a:ext cx="25923240" cy="22093767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655236"/>
            <a:ext cx="4416552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276166"/>
            <a:ext cx="4416552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8815456"/>
            <a:ext cx="172821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7.emf"/><Relationship Id="rId26" Type="http://schemas.openxmlformats.org/officeDocument/2006/relationships/image" Target="../media/image25.emf"/><Relationship Id="rId109" Type="http://schemas.openxmlformats.org/officeDocument/2006/relationships/image" Target="../media/image590.png"/><Relationship Id="rId117" Type="http://schemas.openxmlformats.org/officeDocument/2006/relationships/image" Target="../media/image61.png"/><Relationship Id="rId21" Type="http://schemas.openxmlformats.org/officeDocument/2006/relationships/image" Target="../media/image20.emf"/><Relationship Id="rId84" Type="http://schemas.openxmlformats.org/officeDocument/2006/relationships/image" Target="../media/image41.png"/><Relationship Id="rId89" Type="http://schemas.openxmlformats.org/officeDocument/2006/relationships/image" Target="../media/image2.wmf"/><Relationship Id="rId104" Type="http://schemas.openxmlformats.org/officeDocument/2006/relationships/image" Target="../media/image51.png"/><Relationship Id="rId112" Type="http://schemas.openxmlformats.org/officeDocument/2006/relationships/image" Target="../media/image67.png"/><Relationship Id="rId120" Type="http://schemas.openxmlformats.org/officeDocument/2006/relationships/image" Target="../media/image60.png"/><Relationship Id="rId125" Type="http://schemas.openxmlformats.org/officeDocument/2006/relationships/image" Target="../media/image68.png"/><Relationship Id="rId7" Type="http://schemas.openxmlformats.org/officeDocument/2006/relationships/image" Target="../media/image510.png"/><Relationship Id="rId71" Type="http://schemas.openxmlformats.org/officeDocument/2006/relationships/image" Target="../media/image47.png"/><Relationship Id="rId92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5.emf"/><Relationship Id="rId29" Type="http://schemas.openxmlformats.org/officeDocument/2006/relationships/image" Target="../media/image28.emf"/><Relationship Id="rId107" Type="http://schemas.openxmlformats.org/officeDocument/2006/relationships/image" Target="../media/image46.gif"/><Relationship Id="rId11" Type="http://schemas.openxmlformats.org/officeDocument/2006/relationships/image" Target="../media/image10.png"/><Relationship Id="rId24" Type="http://schemas.openxmlformats.org/officeDocument/2006/relationships/image" Target="../media/image23.emf"/><Relationship Id="rId32" Type="http://schemas.openxmlformats.org/officeDocument/2006/relationships/image" Target="../media/image31.emf"/><Relationship Id="rId37" Type="http://schemas.openxmlformats.org/officeDocument/2006/relationships/image" Target="../media/image34.PNG"/><Relationship Id="rId74" Type="http://schemas.openxmlformats.org/officeDocument/2006/relationships/image" Target="../media/image36.tiff"/><Relationship Id="rId87" Type="http://schemas.openxmlformats.org/officeDocument/2006/relationships/image" Target="../media/image2.wmf"/><Relationship Id="rId102" Type="http://schemas.openxmlformats.org/officeDocument/2006/relationships/image" Target="../media/image46.png"/><Relationship Id="rId110" Type="http://schemas.openxmlformats.org/officeDocument/2006/relationships/image" Target="../media/image64.png"/><Relationship Id="rId115" Type="http://schemas.openxmlformats.org/officeDocument/2006/relationships/image" Target="../media/image55.png"/><Relationship Id="rId123" Type="http://schemas.openxmlformats.org/officeDocument/2006/relationships/image" Target="../media/image63.png"/><Relationship Id="rId128" Type="http://schemas.openxmlformats.org/officeDocument/2006/relationships/image" Target="../media/image71.png"/><Relationship Id="rId5" Type="http://schemas.openxmlformats.org/officeDocument/2006/relationships/image" Target="../media/image6.png"/><Relationship Id="rId82" Type="http://schemas.openxmlformats.org/officeDocument/2006/relationships/image" Target="../media/image39.png"/><Relationship Id="rId90" Type="http://schemas.openxmlformats.org/officeDocument/2006/relationships/oleObject" Target="../embeddings/oleObject2.bin"/><Relationship Id="rId95" Type="http://schemas.openxmlformats.org/officeDocument/2006/relationships/oleObject" Target="../embeddings/oleObject3.bin"/><Relationship Id="rId19" Type="http://schemas.openxmlformats.org/officeDocument/2006/relationships/image" Target="../media/image18.emf"/><Relationship Id="rId4" Type="http://schemas.openxmlformats.org/officeDocument/2006/relationships/image" Target="../media/image5.png"/><Relationship Id="rId9" Type="http://schemas.openxmlformats.org/officeDocument/2006/relationships/image" Target="../media/image80.png"/><Relationship Id="rId14" Type="http://schemas.openxmlformats.org/officeDocument/2006/relationships/image" Target="../media/image12.png"/><Relationship Id="rId22" Type="http://schemas.openxmlformats.org/officeDocument/2006/relationships/image" Target="../media/image21.emf"/><Relationship Id="rId27" Type="http://schemas.openxmlformats.org/officeDocument/2006/relationships/image" Target="../media/image26.emf"/><Relationship Id="rId30" Type="http://schemas.openxmlformats.org/officeDocument/2006/relationships/image" Target="../media/image29.emf"/><Relationship Id="rId35" Type="http://schemas.openxmlformats.org/officeDocument/2006/relationships/image" Target="../media/image33.png"/><Relationship Id="rId100" Type="http://schemas.openxmlformats.org/officeDocument/2006/relationships/image" Target="../media/image4.wmf"/><Relationship Id="rId105" Type="http://schemas.openxmlformats.org/officeDocument/2006/relationships/image" Target="../media/image45.PNG"/><Relationship Id="rId113" Type="http://schemas.openxmlformats.org/officeDocument/2006/relationships/image" Target="../media/image54.png"/><Relationship Id="rId118" Type="http://schemas.openxmlformats.org/officeDocument/2006/relationships/image" Target="../media/image57.png"/><Relationship Id="rId126" Type="http://schemas.openxmlformats.org/officeDocument/2006/relationships/image" Target="../media/image69.png"/><Relationship Id="rId8" Type="http://schemas.openxmlformats.org/officeDocument/2006/relationships/image" Target="../media/image8.png"/><Relationship Id="rId72" Type="http://schemas.openxmlformats.org/officeDocument/2006/relationships/image" Target="../media/image48.png"/><Relationship Id="rId80" Type="http://schemas.openxmlformats.org/officeDocument/2006/relationships/image" Target="../media/image50.png"/><Relationship Id="rId85" Type="http://schemas.openxmlformats.org/officeDocument/2006/relationships/image" Target="../media/image42.PNG"/><Relationship Id="rId93" Type="http://schemas.openxmlformats.org/officeDocument/2006/relationships/image" Target="../media/image3.wmf"/><Relationship Id="rId121" Type="http://schemas.openxmlformats.org/officeDocument/2006/relationships/image" Target="../media/image65.png"/><Relationship Id="rId3" Type="http://schemas.openxmlformats.org/officeDocument/2006/relationships/notesSlide" Target="../notesSlides/notesSlide1.xml"/><Relationship Id="rId12" Type="http://schemas.openxmlformats.org/officeDocument/2006/relationships/image" Target="../media/image11.png"/><Relationship Id="rId17" Type="http://schemas.openxmlformats.org/officeDocument/2006/relationships/image" Target="../media/image16.emf"/><Relationship Id="rId25" Type="http://schemas.openxmlformats.org/officeDocument/2006/relationships/image" Target="../media/image24.emf"/><Relationship Id="rId103" Type="http://schemas.openxmlformats.org/officeDocument/2006/relationships/image" Target="../media/image49.png"/><Relationship Id="rId108" Type="http://schemas.openxmlformats.org/officeDocument/2006/relationships/image" Target="../media/image47.jpg"/><Relationship Id="rId116" Type="http://schemas.openxmlformats.org/officeDocument/2006/relationships/image" Target="../media/image56.png"/><Relationship Id="rId124" Type="http://schemas.openxmlformats.org/officeDocument/2006/relationships/image" Target="../media/image66.png"/><Relationship Id="rId129" Type="http://schemas.openxmlformats.org/officeDocument/2006/relationships/image" Target="../media/image72.png"/><Relationship Id="rId20" Type="http://schemas.openxmlformats.org/officeDocument/2006/relationships/image" Target="../media/image19.emf"/><Relationship Id="rId75" Type="http://schemas.openxmlformats.org/officeDocument/2006/relationships/image" Target="../media/image37.png"/><Relationship Id="rId83" Type="http://schemas.openxmlformats.org/officeDocument/2006/relationships/image" Target="../media/image40.png"/><Relationship Id="rId88" Type="http://schemas.openxmlformats.org/officeDocument/2006/relationships/oleObject" Target="../embeddings/oleObject1.bin"/><Relationship Id="rId91" Type="http://schemas.openxmlformats.org/officeDocument/2006/relationships/image" Target="../media/image3.wmf"/><Relationship Id="rId96" Type="http://schemas.openxmlformats.org/officeDocument/2006/relationships/image" Target="../media/image4.wmf"/><Relationship Id="rId111" Type="http://schemas.openxmlformats.org/officeDocument/2006/relationships/image" Target="../media/image52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15" Type="http://schemas.openxmlformats.org/officeDocument/2006/relationships/image" Target="../media/image14.png"/><Relationship Id="rId23" Type="http://schemas.openxmlformats.org/officeDocument/2006/relationships/image" Target="../media/image22.emf"/><Relationship Id="rId28" Type="http://schemas.openxmlformats.org/officeDocument/2006/relationships/image" Target="../media/image27.emf"/><Relationship Id="rId36" Type="http://schemas.openxmlformats.org/officeDocument/2006/relationships/image" Target="../media/image32.png"/><Relationship Id="rId106" Type="http://schemas.openxmlformats.org/officeDocument/2006/relationships/image" Target="../media/image53.png"/><Relationship Id="rId114" Type="http://schemas.openxmlformats.org/officeDocument/2006/relationships/image" Target="../media/image58.png"/><Relationship Id="rId119" Type="http://schemas.openxmlformats.org/officeDocument/2006/relationships/image" Target="../media/image59.PNG"/><Relationship Id="rId127" Type="http://schemas.openxmlformats.org/officeDocument/2006/relationships/image" Target="../media/image70.png"/><Relationship Id="rId10" Type="http://schemas.openxmlformats.org/officeDocument/2006/relationships/image" Target="../media/image9.png"/><Relationship Id="rId31" Type="http://schemas.openxmlformats.org/officeDocument/2006/relationships/image" Target="../media/image30.emf"/><Relationship Id="rId73" Type="http://schemas.openxmlformats.org/officeDocument/2006/relationships/image" Target="../media/image35.png"/><Relationship Id="rId81" Type="http://schemas.openxmlformats.org/officeDocument/2006/relationships/image" Target="../media/image38.png"/><Relationship Id="rId86" Type="http://schemas.openxmlformats.org/officeDocument/2006/relationships/oleObject" Target="../embeddings/oleObject1.bin"/><Relationship Id="rId94" Type="http://schemas.openxmlformats.org/officeDocument/2006/relationships/image" Target="../media/image44.png"/><Relationship Id="rId99" Type="http://schemas.openxmlformats.org/officeDocument/2006/relationships/oleObject" Target="../embeddings/oleObject3.bin"/><Relationship Id="rId101" Type="http://schemas.openxmlformats.org/officeDocument/2006/relationships/image" Target="../media/image43.png"/><Relationship Id="rId122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27075772" y="25508661"/>
            <a:ext cx="9762234" cy="4347179"/>
            <a:chOff x="27075772" y="25508661"/>
            <a:chExt cx="9762234" cy="434717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75772" y="25508661"/>
              <a:ext cx="9762234" cy="4347179"/>
            </a:xfrm>
            <a:prstGeom prst="rect">
              <a:avLst/>
            </a:prstGeom>
          </p:spPr>
        </p:pic>
        <p:sp>
          <p:nvSpPr>
            <p:cNvPr id="489" name="Rectangle 488"/>
            <p:cNvSpPr/>
            <p:nvPr/>
          </p:nvSpPr>
          <p:spPr>
            <a:xfrm>
              <a:off x="32738078" y="25907758"/>
              <a:ext cx="334603" cy="461529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3" name="Picture 9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5594" y="6071580"/>
            <a:ext cx="9861899" cy="21808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26065162" y="3887672"/>
                <a:ext cx="11774495" cy="2259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300" dirty="0" smtClean="0"/>
                  <a:t>We use spin squeezing as a benchmark of quantum correlations in the spin ensemble. The coherent Ising interaction in the presence of decoherence from spontaneous requires theory for the many-body physics of an open quantum system. To benchmark entanglement experimentally, we measure both the reduction in the average collective spin component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 smtClean="0"/>
                  <a:t>, equivalent to </a:t>
                </a:r>
                <a:r>
                  <a:rPr lang="en-US" sz="2300" dirty="0" smtClean="0"/>
                  <a:t>the </a:t>
                </a:r>
                <a:r>
                  <a:rPr lang="en-US" sz="2300" dirty="0"/>
                  <a:t>Ramsey fringe contrast, and collective spin variance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l-GR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sSup>
                      <m:sSupPr>
                        <m:ctrlPr>
                          <a:rPr lang="el-GR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 smtClean="0"/>
                  <a:t>. These </a:t>
                </a:r>
                <a:r>
                  <a:rPr lang="en-US" sz="2300" dirty="0"/>
                  <a:t>measurements can be combined to form an entanglement witness with the Ramsey squeezing parameter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300" dirty="0"/>
                  <a:t>.</a:t>
                </a:r>
                <a:endParaRPr lang="en-US" sz="2300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5162" y="3887672"/>
                <a:ext cx="11774495" cy="2259658"/>
              </a:xfrm>
              <a:prstGeom prst="rect">
                <a:avLst/>
              </a:prstGeom>
              <a:blipFill>
                <a:blip r:embed="rId6"/>
                <a:stretch>
                  <a:fillRect l="-777" t="-2162" r="-725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Rounded Rectangle 238"/>
          <p:cNvSpPr/>
          <p:nvPr/>
        </p:nvSpPr>
        <p:spPr>
          <a:xfrm>
            <a:off x="13399290" y="18684162"/>
            <a:ext cx="8520080" cy="1637746"/>
          </a:xfrm>
          <a:prstGeom prst="roundRect">
            <a:avLst/>
          </a:prstGeom>
          <a:solidFill>
            <a:srgbClr val="99D2B9"/>
          </a:solidFill>
          <a:ln>
            <a:solidFill>
              <a:srgbClr val="99D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574008" y="2868211"/>
            <a:ext cx="11651912" cy="5201563"/>
            <a:chOff x="387901" y="2856467"/>
            <a:chExt cx="11651912" cy="20687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TextBox 343"/>
                <p:cNvSpPr txBox="1"/>
                <p:nvPr/>
              </p:nvSpPr>
              <p:spPr>
                <a:xfrm>
                  <a:off x="387901" y="3118854"/>
                  <a:ext cx="11651912" cy="180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Quantum simulation, where one controllable quantum system emulates another quantum system, aims to study quantum many-body phenomena in regimes inaccessible to classical computations. Of particular interest are simulations of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spin models,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which could illuminate complex phenomena in quantum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magnetism and problems relating to quantum annealing.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For arbitrary spin-spin interactions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~30</m:t>
                      </m:r>
                    </m:oMath>
                  </a14:m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is computationally intractable. </a:t>
                  </a:r>
                  <a:endParaRPr lang="en-US" sz="24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In a Penning trap, we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generate variable-range, spin-spin interactions for </a:t>
                  </a:r>
                  <a14:m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2&lt;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&lt;500</m:t>
                      </m:r>
                    </m:oMath>
                  </a14:m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- the valence electron of 9Be+ ions - arranged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in a two-dimensional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triangular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lattice. However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, for a simulator of quantum magnetism to be trusted, quantum correlations generated by the Ising interaction must be observed and understood. For large, trapped-ion simulators, this benchmarking requires a detailed accounting of many-body physics in an open quantum system.</a:t>
                  </a:r>
                </a:p>
              </p:txBody>
            </p:sp>
          </mc:Choice>
          <mc:Fallback xmlns="">
            <p:sp>
              <p:nvSpPr>
                <p:cNvPr id="344" name="TextBox 3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01" y="3118854"/>
                  <a:ext cx="11651912" cy="1806331"/>
                </a:xfrm>
                <a:prstGeom prst="rect">
                  <a:avLst/>
                </a:prstGeom>
                <a:blipFill>
                  <a:blip r:embed="rId7"/>
                  <a:stretch>
                    <a:fillRect l="-785" t="-940" r="-785" b="-17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8" name="TextBox 347"/>
            <p:cNvSpPr txBox="1"/>
            <p:nvPr/>
          </p:nvSpPr>
          <p:spPr>
            <a:xfrm>
              <a:off x="448554" y="2856467"/>
              <a:ext cx="3023264" cy="330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Motivation</a:t>
              </a: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32096506" y="29379267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38777309" y="3007963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18550" y="15766695"/>
            <a:ext cx="11548376" cy="6355986"/>
            <a:chOff x="468373" y="15857845"/>
            <a:chExt cx="11548376" cy="6355986"/>
          </a:xfrm>
        </p:grpSpPr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1448" y="16931979"/>
              <a:ext cx="4569589" cy="52818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TextBox 415"/>
                <p:cNvSpPr txBox="1"/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schemeClr val="accent2"/>
                      </a:solidFill>
                    </a:rPr>
                    <a:t>High field qubit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–  </a:t>
                  </a:r>
                  <a:r>
                    <a:rPr lang="en-US" sz="1800" dirty="0"/>
                    <a:t>Our qubit is the </a:t>
                  </a:r>
                  <a:r>
                    <a:rPr lang="en-US" sz="1800" baseline="30000" dirty="0"/>
                    <a:t>9</a:t>
                  </a:r>
                  <a:r>
                    <a:rPr lang="en-US" sz="1800" dirty="0"/>
                    <a:t>Be</a:t>
                  </a:r>
                  <a:r>
                    <a:rPr lang="en-US" sz="1800" baseline="30000" dirty="0"/>
                    <a:t>+</a:t>
                  </a:r>
                  <a:r>
                    <a:rPr lang="en-US" sz="1800" dirty="0"/>
                    <a:t> valence</a:t>
                  </a: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1800" dirty="0"/>
                    <a:t>electron spin. In a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4.46 T magnetic field</a:t>
                  </a:r>
                  <a:r>
                    <a:rPr lang="en-US" sz="1800" dirty="0"/>
                    <a:t> the qubit splitting is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124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GHz. Global single qubit rotations are obtained from a 124 GHz microwave source at a Rabi rate of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kHz.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prstClr val="black"/>
                      </a:solidFill>
                    </a:rPr>
                    <a:t>Near-resonant </a:t>
                  </a:r>
                  <a:r>
                    <a:rPr lang="en-US" sz="1800" dirty="0" smtClean="0">
                      <a:solidFill>
                        <a:schemeClr val="accent1"/>
                      </a:solidFill>
                    </a:rPr>
                    <a:t>cooling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800" dirty="0" smtClean="0"/>
                    <a:t>laser </a:t>
                  </a:r>
                  <a:r>
                    <a:rPr lang="en-US" sz="1800" dirty="0"/>
                    <a:t>beams at 313 nm prepare an ion crystal at the Doppler limit (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0.5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mK) and permit qubit state discrimination by resonance fluorescence. 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prstClr val="black"/>
                      </a:solidFill>
                    </a:rPr>
                    <a:t>Far-detuned laser beams generate a </a:t>
                  </a:r>
                  <a:r>
                    <a:rPr lang="en-US" sz="1800" dirty="0">
                      <a:solidFill>
                        <a:schemeClr val="accent6"/>
                      </a:solidFill>
                    </a:rPr>
                    <a:t>spin-dependent optical dipole force (ODF)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that gives rise to a deterministic spin-spin interaction.  </a:t>
                  </a:r>
                </a:p>
              </p:txBody>
            </p:sp>
          </mc:Choice>
          <mc:Fallback xmlns="">
            <p:sp>
              <p:nvSpPr>
                <p:cNvPr id="416" name="TextBox 4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blipFill>
                  <a:blip r:embed="rId9"/>
                  <a:stretch>
                    <a:fillRect l="-860" t="-1336" r="-765" b="-26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9" name="TextBox 418"/>
            <p:cNvSpPr txBox="1"/>
            <p:nvPr/>
          </p:nvSpPr>
          <p:spPr>
            <a:xfrm>
              <a:off x="468373" y="15857845"/>
              <a:ext cx="46165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baseline="30000" dirty="0"/>
                <a:t>9</a:t>
              </a:r>
              <a:r>
                <a:rPr lang="en-US" sz="4800" b="1" dirty="0"/>
                <a:t>Be</a:t>
              </a:r>
              <a:r>
                <a:rPr lang="en-US" sz="4800" b="1" baseline="30000" dirty="0"/>
                <a:t>+ </a:t>
              </a:r>
              <a:r>
                <a:rPr lang="en-US" sz="4800" b="1" dirty="0"/>
                <a:t>qubit system</a:t>
              </a:r>
              <a:endParaRPr lang="en-US" sz="4800" b="1" baseline="30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7982888" y="18941833"/>
              <a:ext cx="2147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T2 Coherence time</a:t>
              </a:r>
              <a:endParaRPr lang="en-US" sz="1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05958" y="8027123"/>
            <a:ext cx="11583115" cy="7403561"/>
            <a:chOff x="389559" y="8780704"/>
            <a:chExt cx="11583115" cy="7403561"/>
          </a:xfrm>
        </p:grpSpPr>
        <p:sp>
          <p:nvSpPr>
            <p:cNvPr id="413" name="TextBox 412"/>
            <p:cNvSpPr txBox="1"/>
            <p:nvPr/>
          </p:nvSpPr>
          <p:spPr>
            <a:xfrm>
              <a:off x="389559" y="8780704"/>
              <a:ext cx="54638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Experimental Details</a:t>
              </a:r>
            </a:p>
          </p:txBody>
        </p:sp>
        <p:sp>
          <p:nvSpPr>
            <p:cNvPr id="469" name="TextBox 468"/>
            <p:cNvSpPr txBox="1"/>
            <p:nvPr/>
          </p:nvSpPr>
          <p:spPr>
            <a:xfrm>
              <a:off x="7699837" y="9188082"/>
              <a:ext cx="2534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Lab frame CCD images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Key parameters:</a:t>
                  </a:r>
                </a:p>
                <a:p>
                  <a:r>
                    <a:rPr lang="en-US" sz="2000" dirty="0"/>
                    <a:t>Magnetic field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=4.46</m:t>
                      </m:r>
                    </m:oMath>
                  </a14:m>
                  <a:r>
                    <a:rPr lang="en-US" sz="2000" i="1" dirty="0">
                      <a:latin typeface="Cambria Math" panose="02040503050406030204" pitchFamily="18" charset="0"/>
                    </a:rPr>
                    <a:t> T</a:t>
                  </a:r>
                </a:p>
                <a:p>
                  <a:r>
                    <a:rPr lang="en-US" sz="2000" dirty="0"/>
                    <a:t>Axial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a14:m>
                  <a:r>
                    <a:rPr lang="en-US" sz="2000" dirty="0"/>
                    <a:t> MHz</a:t>
                  </a:r>
                </a:p>
                <a:p>
                  <a:r>
                    <a:rPr lang="en-US" sz="2000" dirty="0"/>
                    <a:t>Rotation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sz="2000" dirty="0" smtClean="0"/>
                    <a:t>180 </a:t>
                  </a:r>
                  <a:r>
                    <a:rPr lang="en-US" sz="2000" dirty="0"/>
                    <a:t>kHz  (single plane)</a:t>
                  </a:r>
                </a:p>
                <a:p>
                  <a:r>
                    <a:rPr lang="en-US" sz="2000" dirty="0"/>
                    <a:t>Magnetron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×161</m:t>
                      </m:r>
                    </m:oMath>
                  </a14:m>
                  <a:r>
                    <a:rPr lang="en-US" sz="2000" dirty="0"/>
                    <a:t> kHz</a:t>
                  </a:r>
                </a:p>
                <a:p>
                  <a:r>
                    <a:rPr lang="en-US" sz="2000" dirty="0"/>
                    <a:t>Cyclotron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×7.6</m:t>
                      </m:r>
                    </m:oMath>
                  </a14:m>
                  <a:r>
                    <a:rPr lang="en-US" sz="2000" dirty="0"/>
                    <a:t> MHz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blipFill>
                  <a:blip r:embed="rId10"/>
                  <a:stretch>
                    <a:fillRect l="-1047" t="-1250" r="-233" b="-43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1" name="Group 450"/>
            <p:cNvGrpSpPr/>
            <p:nvPr/>
          </p:nvGrpSpPr>
          <p:grpSpPr>
            <a:xfrm>
              <a:off x="7473048" y="9663122"/>
              <a:ext cx="3173316" cy="1254211"/>
              <a:chOff x="7626234" y="9663406"/>
              <a:chExt cx="3502211" cy="1254211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11"/>
              <a:srcRect l="17650" t="42149" r="8664" b="39548"/>
              <a:stretch/>
            </p:blipFill>
            <p:spPr>
              <a:xfrm>
                <a:off x="7626234" y="9663406"/>
                <a:ext cx="3502211" cy="8686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8669971" y="10579063"/>
                <a:ext cx="14147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Side view</a:t>
                </a:r>
              </a:p>
            </p:txBody>
          </p:sp>
        </p:grpSp>
        <p:grpSp>
          <p:nvGrpSpPr>
            <p:cNvPr id="450" name="Group 449"/>
            <p:cNvGrpSpPr/>
            <p:nvPr/>
          </p:nvGrpSpPr>
          <p:grpSpPr>
            <a:xfrm>
              <a:off x="6305156" y="11016912"/>
              <a:ext cx="2533843" cy="2965061"/>
              <a:chOff x="6229459" y="11357039"/>
              <a:chExt cx="2859928" cy="3346640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2"/>
              <a:srcRect l="32735" t="26812" r="14683" b="19475"/>
              <a:stretch/>
            </p:blipFill>
            <p:spPr>
              <a:xfrm>
                <a:off x="6229459" y="11357039"/>
                <a:ext cx="2859928" cy="283623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7" name="TextBox 146"/>
              <p:cNvSpPr txBox="1"/>
              <p:nvPr/>
            </p:nvSpPr>
            <p:spPr>
              <a:xfrm>
                <a:off x="6939953" y="14321556"/>
                <a:ext cx="1890343" cy="38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Bottom view</a:t>
                </a:r>
              </a:p>
            </p:txBody>
          </p:sp>
        </p:grpSp>
        <p:sp>
          <p:nvSpPr>
            <p:cNvPr id="470" name="TextBox 469"/>
            <p:cNvSpPr txBox="1"/>
            <p:nvPr/>
          </p:nvSpPr>
          <p:spPr>
            <a:xfrm>
              <a:off x="9115363" y="13576839"/>
              <a:ext cx="28573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Rotating frame from timed single photon counts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6406091" y="13071610"/>
              <a:ext cx="645845" cy="352028"/>
              <a:chOff x="20919917" y="24822365"/>
              <a:chExt cx="1015554" cy="491867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>
                <a:off x="21103287" y="25314232"/>
                <a:ext cx="614416" cy="0"/>
              </a:xfrm>
              <a:prstGeom prst="line">
                <a:avLst/>
              </a:prstGeom>
              <a:ln w="88900" cmpd="sng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3" name="TextBox 2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547" r="-1887"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" name="TextBox 5"/>
          <p:cNvSpPr txBox="1"/>
          <p:nvPr/>
        </p:nvSpPr>
        <p:spPr>
          <a:xfrm>
            <a:off x="26087963" y="2846186"/>
            <a:ext cx="878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Spin squeezing and entanglement</a:t>
            </a:r>
            <a:endParaRPr lang="en-US" sz="48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38962040" y="3021276"/>
            <a:ext cx="7860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Multiple quantum coherences</a:t>
            </a:r>
            <a:endParaRPr lang="en-US" sz="48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9036061" y="27376285"/>
            <a:ext cx="4590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Future Directions</a:t>
            </a:r>
            <a:endParaRPr lang="en-US" sz="48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38" y="9000657"/>
            <a:ext cx="4914286" cy="6276190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t="18247" r="18358" b="11542"/>
          <a:stretch/>
        </p:blipFill>
        <p:spPr>
          <a:xfrm>
            <a:off x="9427012" y="24297738"/>
            <a:ext cx="2764328" cy="21571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3" name="TextBox 212"/>
          <p:cNvSpPr txBox="1"/>
          <p:nvPr/>
        </p:nvSpPr>
        <p:spPr>
          <a:xfrm>
            <a:off x="550653" y="23400214"/>
            <a:ext cx="1170235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b="1" dirty="0" smtClean="0"/>
              <a:t>Controlling 2D crystals with rotating potentials</a:t>
            </a:r>
            <a:endParaRPr lang="en-US" sz="47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6168612" y="8179959"/>
            <a:ext cx="117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Experiment </a:t>
            </a:r>
            <a:r>
              <a:rPr lang="en-US" sz="1800" dirty="0"/>
              <a:t>pulse sequence, composed of cooling laser pulses (blue), microwave pulses (grey), </a:t>
            </a:r>
            <a:r>
              <a:rPr lang="en-US" sz="1800" dirty="0" smtClean="0"/>
              <a:t>and </a:t>
            </a:r>
            <a:r>
              <a:rPr lang="en-US" sz="1800" dirty="0"/>
              <a:t>ODF laser pulses (green). </a:t>
            </a: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7372648" y="10396247"/>
            <a:ext cx="9032052" cy="5983338"/>
            <a:chOff x="14411871" y="10609678"/>
            <a:chExt cx="10253987" cy="6787097"/>
          </a:xfrm>
        </p:grpSpPr>
        <p:sp>
          <p:nvSpPr>
            <p:cNvPr id="328" name="Freeform 327"/>
            <p:cNvSpPr/>
            <p:nvPr/>
          </p:nvSpPr>
          <p:spPr>
            <a:xfrm>
              <a:off x="20503183" y="14758691"/>
              <a:ext cx="524789" cy="813477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Freeform 328"/>
            <p:cNvSpPr/>
            <p:nvPr/>
          </p:nvSpPr>
          <p:spPr>
            <a:xfrm>
              <a:off x="21882099" y="14758691"/>
              <a:ext cx="701675" cy="892175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17933537" y="15519151"/>
              <a:ext cx="6022648" cy="1877624"/>
              <a:chOff x="1842100" y="3218762"/>
              <a:chExt cx="9778708" cy="3048616"/>
            </a:xfrm>
          </p:grpSpPr>
          <p:grpSp>
            <p:nvGrpSpPr>
              <p:cNvPr id="331" name="Group 330"/>
              <p:cNvGrpSpPr/>
              <p:nvPr/>
            </p:nvGrpSpPr>
            <p:grpSpPr>
              <a:xfrm>
                <a:off x="1842100" y="322424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43" name="Picture 342"/>
                <p:cNvPicPr>
                  <a:picLocks noChangeAspect="1"/>
                </p:cNvPicPr>
                <p:nvPr/>
              </p:nvPicPr>
              <p:blipFill rotWithShape="1">
                <a:blip r:embed="rId16" cstate="print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5" name="Picture 344"/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6" name="Picture 345"/>
                <p:cNvPicPr>
                  <a:picLocks noChangeAspect="1"/>
                </p:cNvPicPr>
                <p:nvPr/>
              </p:nvPicPr>
              <p:blipFill rotWithShape="1"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7" name="Moon 346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5252136" y="324456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39" name="Picture 338"/>
                <p:cNvPicPr>
                  <a:picLocks noChangeAspect="1"/>
                </p:cNvPicPr>
                <p:nvPr/>
              </p:nvPicPr>
              <p:blipFill rotWithShape="1">
                <a:blip r:embed="rId19" cstate="print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0" name="Picture 339"/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1" name="Picture 340"/>
                <p:cNvPicPr>
                  <a:picLocks noChangeAspect="1"/>
                </p:cNvPicPr>
                <p:nvPr/>
              </p:nvPicPr>
              <p:blipFill rotWithShape="1">
                <a:blip r:embed="rId20" cstate="print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2" name="Moon 341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8597998" y="3218762"/>
                <a:ext cx="3022810" cy="3022810"/>
                <a:chOff x="5090160" y="447040"/>
                <a:chExt cx="3657600" cy="3657600"/>
              </a:xfrm>
            </p:grpSpPr>
            <p:grpSp>
              <p:nvGrpSpPr>
                <p:cNvPr id="334" name="Group 333"/>
                <p:cNvGrpSpPr/>
                <p:nvPr/>
              </p:nvGrpSpPr>
              <p:grpSpPr>
                <a:xfrm>
                  <a:off x="5090160" y="447040"/>
                  <a:ext cx="3657600" cy="3657600"/>
                  <a:chOff x="254000" y="1828800"/>
                  <a:chExt cx="3657600" cy="3657600"/>
                </a:xfrm>
              </p:grpSpPr>
              <p:pic>
                <p:nvPicPr>
                  <p:cNvPr id="336" name="Picture 335"/>
                  <p:cNvPicPr>
                    <a:picLocks noChangeAspect="1"/>
                  </p:cNvPicPr>
                  <p:nvPr/>
                </p:nvPicPr>
                <p:blipFill rotWithShape="1">
                  <a:blip r:embed="rId21" cstate="print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/>
                  <p:cNvPicPr>
                    <a:picLocks noChangeAspect="1"/>
                  </p:cNvPicPr>
                  <p:nvPr/>
                </p:nvPicPr>
                <p:blipFill rotWithShape="1">
                  <a:blip r:embed="rId2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/>
                  <p:cNvPicPr>
                    <a:picLocks noChangeAspect="1"/>
                  </p:cNvPicPr>
                  <p:nvPr/>
                </p:nvPicPr>
                <p:blipFill rotWithShape="1">
                  <a:blip r:embed="rId23" cstate="print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1" t="25000" r="24999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5" name="Moon 334"/>
                <p:cNvSpPr/>
                <p:nvPr/>
              </p:nvSpPr>
              <p:spPr>
                <a:xfrm rot="15474506">
                  <a:off x="7269347" y="3193625"/>
                  <a:ext cx="370363" cy="1207040"/>
                </a:xfrm>
                <a:prstGeom prst="moon">
                  <a:avLst>
                    <a:gd name="adj" fmla="val 7751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49" name="Picture 348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8133" y="12525413"/>
              <a:ext cx="2295532" cy="2295532"/>
            </a:xfrm>
            <a:prstGeom prst="rect">
              <a:avLst/>
            </a:prstGeom>
          </p:spPr>
        </p:pic>
        <p:grpSp>
          <p:nvGrpSpPr>
            <p:cNvPr id="350" name="Group 349"/>
            <p:cNvGrpSpPr/>
            <p:nvPr/>
          </p:nvGrpSpPr>
          <p:grpSpPr>
            <a:xfrm>
              <a:off x="17381035" y="16544205"/>
              <a:ext cx="778482" cy="611611"/>
              <a:chOff x="6635189" y="1418354"/>
              <a:chExt cx="778482" cy="611611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6635189" y="1418354"/>
                <a:ext cx="778482" cy="611611"/>
                <a:chOff x="-350486" y="986702"/>
                <a:chExt cx="778482" cy="611611"/>
              </a:xfrm>
            </p:grpSpPr>
            <p:grpSp>
              <p:nvGrpSpPr>
                <p:cNvPr id="353" name="Group 352"/>
                <p:cNvGrpSpPr/>
                <p:nvPr/>
              </p:nvGrpSpPr>
              <p:grpSpPr>
                <a:xfrm>
                  <a:off x="-176204" y="1131364"/>
                  <a:ext cx="386278" cy="365042"/>
                  <a:chOff x="-256045" y="900707"/>
                  <a:chExt cx="488210" cy="461370"/>
                </a:xfrm>
              </p:grpSpPr>
              <p:cxnSp>
                <p:nvCxnSpPr>
                  <p:cNvPr id="357" name="Straight Arrow Connector 356"/>
                  <p:cNvCxnSpPr/>
                  <p:nvPr/>
                </p:nvCxnSpPr>
                <p:spPr>
                  <a:xfrm flipV="1">
                    <a:off x="231774" y="900707"/>
                    <a:ext cx="0" cy="46137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Arrow Connector 357"/>
                  <p:cNvCxnSpPr/>
                  <p:nvPr/>
                </p:nvCxnSpPr>
                <p:spPr>
                  <a:xfrm flipH="1">
                    <a:off x="-256045" y="1358901"/>
                    <a:ext cx="488210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54" name="Picture 353"/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48" y="986702"/>
                  <a:ext cx="121870" cy="121870"/>
                </a:xfrm>
                <a:prstGeom prst="rect">
                  <a:avLst/>
                </a:prstGeom>
              </p:spPr>
            </p:pic>
            <p:pic>
              <p:nvPicPr>
                <p:cNvPr id="355" name="Picture 354"/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955" y="1426261"/>
                  <a:ext cx="129041" cy="172052"/>
                </a:xfrm>
                <a:prstGeom prst="rect">
                  <a:avLst/>
                </a:prstGeom>
              </p:spPr>
            </p:pic>
            <p:pic>
              <p:nvPicPr>
                <p:cNvPr id="356" name="Picture 355"/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50486" y="1435471"/>
                  <a:ext cx="136210" cy="121870"/>
                </a:xfrm>
                <a:prstGeom prst="rect">
                  <a:avLst/>
                </a:prstGeom>
              </p:spPr>
            </p:pic>
          </p:grpSp>
          <p:sp>
            <p:nvSpPr>
              <p:cNvPr id="352" name="Oval 351"/>
              <p:cNvSpPr/>
              <p:nvPr/>
            </p:nvSpPr>
            <p:spPr>
              <a:xfrm>
                <a:off x="7154061" y="1879960"/>
                <a:ext cx="80994" cy="80994"/>
              </a:xfrm>
              <a:prstGeom prst="ellipse">
                <a:avLst/>
              </a:prstGeom>
              <a:ln w="12700"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14591256" y="11227711"/>
              <a:ext cx="2525297" cy="2549728"/>
              <a:chOff x="3190447" y="-2116583"/>
              <a:chExt cx="2525297" cy="2549728"/>
            </a:xfrm>
          </p:grpSpPr>
          <p:grpSp>
            <p:nvGrpSpPr>
              <p:cNvPr id="360" name="Group 35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365" name="Straight Arrow Connector 36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Arrow Connector 36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Arrow Connector 36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363" name="Picture 362"/>
                <p:cNvPicPr>
                  <a:picLocks noChangeAspect="1"/>
                </p:cNvPicPr>
                <p:nvPr/>
              </p:nvPicPr>
              <p:blipFill rotWithShape="1"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364" name="Picture 363"/>
                <p:cNvPicPr>
                  <a:picLocks noChangeAspect="1"/>
                </p:cNvPicPr>
                <p:nvPr/>
              </p:nvPicPr>
              <p:blipFill rotWithShape="1">
                <a:blip r:embed="rId29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362" name="Straight Arrow Connector 36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/>
            <p:cNvGrpSpPr/>
            <p:nvPr/>
          </p:nvGrpSpPr>
          <p:grpSpPr>
            <a:xfrm>
              <a:off x="14691329" y="14582823"/>
              <a:ext cx="2444096" cy="2512155"/>
              <a:chOff x="653554" y="3033109"/>
              <a:chExt cx="2444096" cy="2512155"/>
            </a:xfrm>
          </p:grpSpPr>
          <p:grpSp>
            <p:nvGrpSpPr>
              <p:cNvPr id="369" name="Group 368"/>
              <p:cNvGrpSpPr/>
              <p:nvPr/>
            </p:nvGrpSpPr>
            <p:grpSpPr>
              <a:xfrm>
                <a:off x="770000" y="3033109"/>
                <a:ext cx="2327650" cy="2403825"/>
                <a:chOff x="736354" y="3301451"/>
                <a:chExt cx="2327650" cy="2403825"/>
              </a:xfrm>
            </p:grpSpPr>
            <p:grpSp>
              <p:nvGrpSpPr>
                <p:cNvPr id="371" name="Group 370"/>
                <p:cNvGrpSpPr/>
                <p:nvPr/>
              </p:nvGrpSpPr>
              <p:grpSpPr>
                <a:xfrm>
                  <a:off x="736354" y="3301451"/>
                  <a:ext cx="2327650" cy="2403825"/>
                  <a:chOff x="1070038" y="2967895"/>
                  <a:chExt cx="2327650" cy="2403825"/>
                </a:xfrm>
              </p:grpSpPr>
              <p:grpSp>
                <p:nvGrpSpPr>
                  <p:cNvPr id="373" name="Group 372"/>
                  <p:cNvGrpSpPr/>
                  <p:nvPr/>
                </p:nvGrpSpPr>
                <p:grpSpPr>
                  <a:xfrm>
                    <a:off x="1880825" y="2967895"/>
                    <a:ext cx="1516863" cy="1564208"/>
                    <a:chOff x="-58657" y="-411988"/>
                    <a:chExt cx="1917149" cy="1976987"/>
                  </a:xfrm>
                </p:grpSpPr>
                <p:cxnSp>
                  <p:nvCxnSpPr>
                    <p:cNvPr id="377" name="Straight Arrow Connector 376"/>
                    <p:cNvCxnSpPr/>
                    <p:nvPr/>
                  </p:nvCxnSpPr>
                  <p:spPr>
                    <a:xfrm flipV="1">
                      <a:off x="231775" y="-411988"/>
                      <a:ext cx="0" cy="1774064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Straight Arrow Connector 377"/>
                    <p:cNvCxnSpPr/>
                    <p:nvPr/>
                  </p:nvCxnSpPr>
                  <p:spPr>
                    <a:xfrm>
                      <a:off x="234951" y="1358901"/>
                      <a:ext cx="1623541" cy="0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Straight Arrow Connector 378"/>
                    <p:cNvCxnSpPr/>
                    <p:nvPr/>
                  </p:nvCxnSpPr>
                  <p:spPr>
                    <a:xfrm flipH="1">
                      <a:off x="-58657" y="1359326"/>
                      <a:ext cx="292027" cy="205673"/>
                    </a:xfrm>
                    <a:prstGeom prst="straightConnector1">
                      <a:avLst/>
                    </a:prstGeom>
                    <a:ln w="12700" cmpd="sng"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>
                    <a:off x="1070038" y="3243522"/>
                    <a:ext cx="2128198" cy="2128198"/>
                    <a:chOff x="5618384" y="1087120"/>
                    <a:chExt cx="2438400" cy="2438400"/>
                  </a:xfrm>
                </p:grpSpPr>
                <p:pic>
                  <p:nvPicPr>
                    <p:cNvPr id="375" name="Picture 374"/>
                    <p:cNvPicPr>
                      <a:picLocks noChangeAspect="1"/>
                    </p:cNvPicPr>
                    <p:nvPr/>
                  </p:nvPicPr>
                  <p:blipFill rotWithShape="1"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362" b="30435"/>
                    <a:stretch/>
                  </p:blipFill>
                  <p:spPr>
                    <a:xfrm>
                      <a:off x="5618384" y="1087120"/>
                      <a:ext cx="2425148" cy="2425148"/>
                    </a:xfrm>
                    <a:prstGeom prst="ellipse">
                      <a:avLst/>
                    </a:prstGeom>
                  </p:spPr>
                </p:pic>
                <p:pic>
                  <p:nvPicPr>
                    <p:cNvPr id="376" name="Picture 375"/>
                    <p:cNvPicPr>
                      <a:picLocks noChangeAspect="1"/>
                    </p:cNvPicPr>
                    <p:nvPr/>
                  </p:nvPicPr>
                  <p:blipFill rotWithShape="1">
                    <a:blip r:embed="rId31">
                      <a:alphaModFix amt="93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121" b="30193"/>
                    <a:stretch/>
                  </p:blipFill>
                  <p:spPr>
                    <a:xfrm>
                      <a:off x="5618384" y="1087120"/>
                      <a:ext cx="2438400" cy="2438400"/>
                    </a:xfrm>
                    <a:prstGeom prst="ellipse">
                      <a:avLst/>
                    </a:prstGeom>
                  </p:spPr>
                </p:pic>
              </p:grpSp>
            </p:grpSp>
            <p:cxnSp>
              <p:nvCxnSpPr>
                <p:cNvPr id="372" name="Straight Arrow Connector 371"/>
                <p:cNvCxnSpPr/>
                <p:nvPr/>
              </p:nvCxnSpPr>
              <p:spPr>
                <a:xfrm flipH="1">
                  <a:off x="1401861" y="4842133"/>
                  <a:ext cx="179955" cy="126741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0" name="Oval 369"/>
              <p:cNvSpPr/>
              <p:nvPr/>
            </p:nvSpPr>
            <p:spPr>
              <a:xfrm rot="21243985">
                <a:off x="653554" y="3227438"/>
                <a:ext cx="2317826" cy="2317826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14411871" y="13764725"/>
              <a:ext cx="746914" cy="591181"/>
              <a:chOff x="-140746" y="1095362"/>
              <a:chExt cx="746914" cy="591181"/>
            </a:xfrm>
          </p:grpSpPr>
          <p:grpSp>
            <p:nvGrpSpPr>
              <p:cNvPr id="381" name="Group 380"/>
              <p:cNvGrpSpPr/>
              <p:nvPr/>
            </p:nvGrpSpPr>
            <p:grpSpPr>
              <a:xfrm>
                <a:off x="14816" y="1241858"/>
                <a:ext cx="444339" cy="346335"/>
                <a:chOff x="-14613" y="1040365"/>
                <a:chExt cx="561596" cy="437730"/>
              </a:xfrm>
            </p:grpSpPr>
            <p:cxnSp>
              <p:nvCxnSpPr>
                <p:cNvPr id="394" name="Straight Arrow Connector 393"/>
                <p:cNvCxnSpPr/>
                <p:nvPr/>
              </p:nvCxnSpPr>
              <p:spPr>
                <a:xfrm flipV="1">
                  <a:off x="233366" y="1040365"/>
                  <a:ext cx="0" cy="331238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/>
                <p:nvPr/>
              </p:nvCxnSpPr>
              <p:spPr>
                <a:xfrm>
                  <a:off x="234951" y="1358901"/>
                  <a:ext cx="312032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/>
                <p:nvPr/>
              </p:nvCxnSpPr>
              <p:spPr>
                <a:xfrm flipH="1">
                  <a:off x="-14613" y="1359326"/>
                  <a:ext cx="247979" cy="118769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88" name="Picture 387"/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26" y="1095362"/>
                <a:ext cx="110791" cy="110791"/>
              </a:xfrm>
              <a:prstGeom prst="rect">
                <a:avLst/>
              </a:prstGeom>
            </p:spPr>
          </p:pic>
          <p:pic>
            <p:nvPicPr>
              <p:cNvPr id="392" name="Picture 391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858" y="1430199"/>
                <a:ext cx="117310" cy="156411"/>
              </a:xfrm>
              <a:prstGeom prst="rect">
                <a:avLst/>
              </a:prstGeom>
            </p:spPr>
          </p:pic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0746" y="1575752"/>
                <a:ext cx="123827" cy="110791"/>
              </a:xfrm>
              <a:prstGeom prst="rect">
                <a:avLst/>
              </a:prstGeom>
            </p:spPr>
          </p:pic>
        </p:grpSp>
        <p:sp>
          <p:nvSpPr>
            <p:cNvPr id="397" name="TextBox 396"/>
            <p:cNvSpPr txBox="1"/>
            <p:nvPr/>
          </p:nvSpPr>
          <p:spPr>
            <a:xfrm>
              <a:off x="14896385" y="10889213"/>
              <a:ext cx="1895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/>
                  <a:cs typeface="Helvetica"/>
                </a:rPr>
                <a:t>Coherent Interactions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15223824" y="14253052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Decoherence</a:t>
              </a:r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18945224" y="14758691"/>
              <a:ext cx="177800" cy="720725"/>
            </a:xfrm>
            <a:custGeom>
              <a:avLst/>
              <a:gdLst>
                <a:gd name="connsiteX0" fmla="*/ 177800 w 177800"/>
                <a:gd name="connsiteY0" fmla="*/ 0 h 720725"/>
                <a:gd name="connsiteX1" fmla="*/ 0 w 177800"/>
                <a:gd name="connsiteY1" fmla="*/ 69850 h 720725"/>
                <a:gd name="connsiteX2" fmla="*/ 0 w 177800"/>
                <a:gd name="connsiteY2" fmla="*/ 720725 h 720725"/>
                <a:gd name="connsiteX3" fmla="*/ 0 w 177800"/>
                <a:gd name="connsiteY3" fmla="*/ 720725 h 72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720725">
                  <a:moveTo>
                    <a:pt x="177800" y="0"/>
                  </a:moveTo>
                  <a:lnTo>
                    <a:pt x="0" y="69850"/>
                  </a:lnTo>
                  <a:lnTo>
                    <a:pt x="0" y="720725"/>
                  </a:lnTo>
                  <a:lnTo>
                    <a:pt x="0" y="72072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9801718" y="15020870"/>
              <a:ext cx="2737606" cy="280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1" name="Picture 400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5745" y="10609678"/>
              <a:ext cx="7120113" cy="4746743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6863342" y="20683915"/>
            <a:ext cx="54412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Collective state tomography shows squeezed and anti-squeezed quadratures. 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26104877" y="3505660"/>
            <a:ext cx="10607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Bohnet, et al, </a:t>
            </a:r>
            <a:r>
              <a:rPr lang="en-US" sz="2400" dirty="0">
                <a:solidFill>
                  <a:srgbClr val="C00000"/>
                </a:solidFill>
              </a:rPr>
              <a:t>arXiv:1512.03756 </a:t>
            </a:r>
            <a:r>
              <a:rPr lang="en-US" sz="2400" dirty="0" smtClean="0">
                <a:solidFill>
                  <a:srgbClr val="C00000"/>
                </a:solidFill>
              </a:rPr>
              <a:t>to be published in Science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635087" y="29689760"/>
            <a:ext cx="55094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Full counting statistics of a non-Gaussian spin </a:t>
            </a:r>
            <a:r>
              <a:rPr lang="en-US" sz="2000" dirty="0" smtClean="0"/>
              <a:t>state. </a:t>
            </a:r>
            <a:r>
              <a:rPr lang="en-US" sz="2000" dirty="0" smtClean="0"/>
              <a:t>Histograms showing </a:t>
            </a:r>
            <a:r>
              <a:rPr lang="en-US" sz="2000" dirty="0" smtClean="0"/>
              <a:t>the </a:t>
            </a:r>
            <a:r>
              <a:rPr lang="en-US" sz="2000" dirty="0" smtClean="0"/>
              <a:t>(A) squeezed and (B) anti-squeezed quadratures of the collective </a:t>
            </a:r>
            <a:r>
              <a:rPr lang="en-US" sz="2000" dirty="0" smtClean="0"/>
              <a:t>spin.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/>
              <p:cNvSpPr txBox="1"/>
              <p:nvPr/>
            </p:nvSpPr>
            <p:spPr>
              <a:xfrm>
                <a:off x="9750135" y="26456540"/>
                <a:ext cx="21939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8 electrodes provide for rotating multipole potentials up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402" name="TextBox 4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135" y="26456540"/>
                <a:ext cx="2193957" cy="830997"/>
              </a:xfrm>
              <a:prstGeom prst="rect">
                <a:avLst/>
              </a:prstGeom>
              <a:blipFill>
                <a:blip r:embed="rId35"/>
                <a:stretch>
                  <a:fillRect l="-556" t="-2206" r="-2778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TextBox 402"/>
          <p:cNvSpPr txBox="1"/>
          <p:nvPr/>
        </p:nvSpPr>
        <p:spPr>
          <a:xfrm>
            <a:off x="634661" y="24549012"/>
            <a:ext cx="8412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We apply a controlled torque to the ion crystal using a weak ‘rotating wall’ potential. This radially asymmetric potential is produced using split ring electrodes at the axial trap center. </a:t>
            </a:r>
            <a:r>
              <a:rPr lang="en-US" sz="2400" dirty="0">
                <a:solidFill>
                  <a:prstClr val="black"/>
                </a:solidFill>
              </a:rPr>
              <a:t>Controlling the rotation frequency stabilizes the radial trapping potential, </a:t>
            </a:r>
            <a:r>
              <a:rPr lang="en-US" sz="2400" dirty="0" smtClean="0">
                <a:solidFill>
                  <a:prstClr val="black"/>
                </a:solidFill>
              </a:rPr>
              <a:t>producing stable </a:t>
            </a:r>
            <a:r>
              <a:rPr lang="en-US" sz="2400" dirty="0">
                <a:solidFill>
                  <a:prstClr val="black"/>
                </a:solidFill>
              </a:rPr>
              <a:t>ions crystals in a </a:t>
            </a:r>
            <a:r>
              <a:rPr lang="en-US" sz="2400" dirty="0" smtClean="0">
                <a:solidFill>
                  <a:prstClr val="black"/>
                </a:solidFill>
              </a:rPr>
              <a:t>well-defined </a:t>
            </a:r>
            <a:r>
              <a:rPr lang="en-US" sz="2400" dirty="0">
                <a:solidFill>
                  <a:prstClr val="black"/>
                </a:solidFill>
              </a:rPr>
              <a:t>rotating frame.  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2962213" y="30046164"/>
            <a:ext cx="5996306" cy="64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Images of </a:t>
            </a:r>
            <a:r>
              <a:rPr lang="en-US" sz="1800" dirty="0"/>
              <a:t>different </a:t>
            </a:r>
            <a:r>
              <a:rPr lang="en-US" sz="1800" dirty="0" smtClean="0"/>
              <a:t>single-plane crystals in </a:t>
            </a:r>
            <a:r>
              <a:rPr lang="en-US" sz="1800" dirty="0"/>
              <a:t>the </a:t>
            </a:r>
            <a:r>
              <a:rPr lang="en-US" sz="1800" dirty="0" smtClean="0"/>
              <a:t>rotating frame. </a:t>
            </a:r>
          </a:p>
          <a:p>
            <a:pPr algn="ctr"/>
            <a:r>
              <a:rPr lang="en-US" sz="1800" dirty="0" smtClean="0"/>
              <a:t>Composed of data from 1-2 seconds of integration.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9" name="TextBox 408"/>
              <p:cNvSpPr txBox="1"/>
              <p:nvPr/>
            </p:nvSpPr>
            <p:spPr>
              <a:xfrm>
                <a:off x="39003287" y="3931188"/>
                <a:ext cx="11518115" cy="2338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 smtClean="0"/>
                  <a:t>Probing </a:t>
                </a:r>
                <a:r>
                  <a:rPr lang="en-US" sz="2400" dirty="0"/>
                  <a:t>coherence and entanglement of quantum states </a:t>
                </a:r>
                <a:r>
                  <a:rPr lang="en-US" sz="2400" dirty="0" smtClean="0"/>
                  <a:t>with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many-body echoes as in multiple </a:t>
                </a:r>
                <a:r>
                  <a:rPr lang="en-US" sz="2400" dirty="0"/>
                  <a:t>quantum NMR (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Baum, et al, </a:t>
                </a:r>
                <a:r>
                  <a:rPr lang="en-US" sz="2400" dirty="0">
                    <a:solidFill>
                      <a:srgbClr val="C00000"/>
                    </a:solidFill>
                  </a:rPr>
                  <a:t>J. Chem. Phys. (1985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)</a:t>
                </a:r>
                <a:r>
                  <a:rPr lang="en-US" sz="2400" dirty="0" smtClean="0"/>
                  <a:t>) is useful </a:t>
                </a:r>
                <a:r>
                  <a:rPr lang="en-US" sz="2400" dirty="0"/>
                  <a:t>for benchmarking quantum simulators and studying dynamics of higher order </a:t>
                </a:r>
                <a:r>
                  <a:rPr lang="en-US" sz="2400" dirty="0" smtClean="0"/>
                  <a:t>correlations. Multiple quantum coherences (MQC) can provide a lower bound on quantum Fisher information, and therefore a multi-particle entanglement witness. Experimental implementation involves time reversing the engineered Ising interaction, which is done by inverting the sign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409" name="TextBox 4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3287" y="3931188"/>
                <a:ext cx="11518115" cy="2338076"/>
              </a:xfrm>
              <a:prstGeom prst="rect">
                <a:avLst/>
              </a:prstGeom>
              <a:blipFill>
                <a:blip r:embed="rId36"/>
                <a:stretch>
                  <a:fillRect l="-794" t="-2089" r="-794" b="-4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98" y="19190186"/>
            <a:ext cx="5520781" cy="36769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5551646" y="20429378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Fringe Contrast</a:t>
            </a:r>
            <a:endParaRPr lang="en-US" sz="1800" dirty="0"/>
          </a:p>
        </p:txBody>
      </p:sp>
      <p:sp>
        <p:nvSpPr>
          <p:cNvPr id="34" name="Rectangle 33"/>
          <p:cNvSpPr/>
          <p:nvPr/>
        </p:nvSpPr>
        <p:spPr>
          <a:xfrm>
            <a:off x="6204559" y="22794209"/>
            <a:ext cx="6048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a typeface="Times New Roman" panose="02020603050405020304" pitchFamily="18" charset="0"/>
              </a:rPr>
              <a:t>Britton et al., arXiv_1512.00801, to be published in PRA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106066" y="28196077"/>
            <a:ext cx="54450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Transverse magnetic field, with variable range spin-spin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Sensitive force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Apply sub-Doppler cooling (EIT) to the axial drumhead modes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Implement single-ion resolved readout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477730" y="8529731"/>
            <a:ext cx="10953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depolarization </a:t>
            </a:r>
            <a:r>
              <a:rPr lang="en-US" sz="2800" dirty="0">
                <a:solidFill>
                  <a:srgbClr val="FF0000"/>
                </a:solidFill>
              </a:rPr>
              <a:t>of the collective </a:t>
            </a:r>
            <a:r>
              <a:rPr lang="en-US" sz="2800" dirty="0" smtClean="0">
                <a:solidFill>
                  <a:srgbClr val="FF0000"/>
                </a:solidFill>
              </a:rPr>
              <a:t>spin</a:t>
            </a:r>
            <a:r>
              <a:rPr lang="en-US" sz="2800" dirty="0" smtClean="0"/>
              <a:t>. </a:t>
            </a:r>
          </a:p>
          <a:p>
            <a:pPr algn="ctr"/>
            <a:r>
              <a:rPr lang="en-US" sz="2800" dirty="0" smtClean="0"/>
              <a:t>Distinguish </a:t>
            </a:r>
            <a:r>
              <a:rPr lang="en-US" sz="2800" dirty="0"/>
              <a:t>destruction </a:t>
            </a:r>
            <a:r>
              <a:rPr lang="en-US" sz="2800" dirty="0" smtClean="0"/>
              <a:t>of correlations </a:t>
            </a:r>
            <a:r>
              <a:rPr lang="en-US" sz="2800" dirty="0"/>
              <a:t>caused by </a:t>
            </a:r>
            <a:r>
              <a:rPr lang="en-US" sz="2800" i="1" dirty="0"/>
              <a:t>decoherence</a:t>
            </a:r>
            <a:r>
              <a:rPr lang="en-US" sz="2800" dirty="0"/>
              <a:t> from </a:t>
            </a:r>
            <a:r>
              <a:rPr lang="en-US" sz="2800" b="1" dirty="0" smtClean="0"/>
              <a:t>coherent </a:t>
            </a:r>
            <a:r>
              <a:rPr lang="en-US" sz="2800" b="1" dirty="0"/>
              <a:t>depolarization </a:t>
            </a:r>
            <a:r>
              <a:rPr lang="en-US" sz="2800" dirty="0"/>
              <a:t>caused by </a:t>
            </a:r>
            <a:r>
              <a:rPr lang="en-US" sz="2800" i="1" dirty="0" smtClean="0"/>
              <a:t>spin-spin </a:t>
            </a:r>
            <a:r>
              <a:rPr lang="en-US" sz="2800" i="1" dirty="0"/>
              <a:t>interaction</a:t>
            </a:r>
            <a:r>
              <a:rPr lang="en-US" sz="2800" dirty="0"/>
              <a:t>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705462" y="24316996"/>
            <a:ext cx="107487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non-Gaussian</a:t>
            </a:r>
            <a:r>
              <a:rPr lang="en-US" sz="2800" dirty="0" smtClean="0"/>
              <a:t> </a:t>
            </a:r>
            <a:r>
              <a:rPr lang="en-US" sz="2800" dirty="0"/>
              <a:t>counting statistics in </a:t>
            </a:r>
            <a:r>
              <a:rPr lang="en-US" sz="2800" dirty="0" smtClean="0"/>
              <a:t>collective </a:t>
            </a:r>
            <a:r>
              <a:rPr lang="en-US" sz="2800" dirty="0"/>
              <a:t>spin </a:t>
            </a:r>
            <a:r>
              <a:rPr lang="en-US" sz="2800" dirty="0" smtClean="0"/>
              <a:t>state. </a:t>
            </a:r>
          </a:p>
          <a:p>
            <a:pPr algn="ctr"/>
            <a:r>
              <a:rPr lang="en-US" sz="2800" dirty="0" smtClean="0"/>
              <a:t>Disappearance </a:t>
            </a:r>
            <a:r>
              <a:rPr lang="en-US" sz="2800" dirty="0"/>
              <a:t>of </a:t>
            </a:r>
            <a:r>
              <a:rPr lang="en-US" sz="2800" dirty="0" smtClean="0"/>
              <a:t>spin-squeezing at long times </a:t>
            </a:r>
            <a:r>
              <a:rPr lang="en-US" sz="2800" dirty="0"/>
              <a:t>consistent with </a:t>
            </a:r>
            <a:r>
              <a:rPr lang="en-US" sz="2800" dirty="0" smtClean="0"/>
              <a:t>formation </a:t>
            </a:r>
            <a:r>
              <a:rPr lang="en-US" sz="2800" dirty="0"/>
              <a:t>of </a:t>
            </a:r>
            <a:r>
              <a:rPr lang="en-US" sz="2800" b="1" dirty="0" smtClean="0"/>
              <a:t>over-squeezed state </a:t>
            </a:r>
            <a:r>
              <a:rPr lang="en-US" sz="2800" dirty="0" smtClean="0"/>
              <a:t>- not </a:t>
            </a:r>
            <a:r>
              <a:rPr lang="en-US" sz="2800" dirty="0"/>
              <a:t>just degradation due to decoherence.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28466085" y="21902721"/>
            <a:ext cx="6992325" cy="1158059"/>
            <a:chOff x="28611872" y="22946779"/>
            <a:chExt cx="6992325" cy="1158059"/>
          </a:xfrm>
        </p:grpSpPr>
        <p:sp>
          <p:nvSpPr>
            <p:cNvPr id="207" name="Rounded Rectangle 206"/>
            <p:cNvSpPr/>
            <p:nvPr/>
          </p:nvSpPr>
          <p:spPr>
            <a:xfrm>
              <a:off x="28611872" y="22946779"/>
              <a:ext cx="6992325" cy="1158059"/>
            </a:xfrm>
            <a:prstGeom prst="roundRect">
              <a:avLst/>
            </a:prstGeom>
            <a:solidFill>
              <a:srgbClr val="99D2B9"/>
            </a:solidFill>
            <a:ln>
              <a:solidFill>
                <a:srgbClr val="99D2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28689170" y="23021931"/>
                  <a:ext cx="3112069" cy="9887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[(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e>
                            </m:acc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89170" y="23021931"/>
                  <a:ext cx="3112069" cy="988732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32129341" y="23337324"/>
                  <a:ext cx="3238644" cy="374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entangled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: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29341" y="23337324"/>
                  <a:ext cx="3238644" cy="374526"/>
                </a:xfrm>
                <a:prstGeom prst="rect">
                  <a:avLst/>
                </a:prstGeom>
                <a:blipFill>
                  <a:blip r:embed="rId72"/>
                  <a:stretch>
                    <a:fillRect l="-3202" r="-2072" b="-3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9" name="Picture 188"/>
          <p:cNvPicPr>
            <a:picLocks noChangeAspect="1" noChangeArrowheads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225" y="28259900"/>
            <a:ext cx="1775968" cy="56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106" y="29037904"/>
            <a:ext cx="1682507" cy="169223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347702" y="20679147"/>
            <a:ext cx="4620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Quantum spin correlation dynamics point to the formations of oversqueezed states.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810042" y="10983354"/>
            <a:ext cx="2118067" cy="440120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 algn="ctr"/>
            <a:r>
              <a:rPr lang="en-US" sz="2000" b="1" dirty="0" smtClean="0">
                <a:solidFill>
                  <a:prstClr val="black"/>
                </a:solidFill>
              </a:rPr>
              <a:t>Plot</a:t>
            </a:r>
            <a:r>
              <a:rPr lang="en-US" sz="2000" dirty="0" smtClean="0">
                <a:solidFill>
                  <a:prstClr val="black"/>
                </a:solidFill>
              </a:rPr>
              <a:t>: Contrast decay for N </a:t>
            </a:r>
            <a:r>
              <a:rPr lang="en-US" sz="2000" dirty="0">
                <a:solidFill>
                  <a:prstClr val="black"/>
                </a:solidFill>
              </a:rPr>
              <a:t>= 21, 58, and 144 ions </a:t>
            </a:r>
            <a:r>
              <a:rPr lang="en-US" sz="2000" dirty="0" smtClean="0">
                <a:solidFill>
                  <a:prstClr val="black"/>
                </a:solidFill>
              </a:rPr>
              <a:t>(black </a:t>
            </a:r>
            <a:r>
              <a:rPr lang="en-US" sz="2000" dirty="0">
                <a:solidFill>
                  <a:prstClr val="black"/>
                </a:solidFill>
              </a:rPr>
              <a:t>circles, red squares, and blue </a:t>
            </a:r>
            <a:r>
              <a:rPr lang="en-US" sz="2000" dirty="0" smtClean="0">
                <a:solidFill>
                  <a:prstClr val="black"/>
                </a:solidFill>
              </a:rPr>
              <a:t>diamonds). Black squares show contrast </a:t>
            </a:r>
            <a:r>
              <a:rPr lang="en-US" sz="2000" dirty="0">
                <a:solidFill>
                  <a:prstClr val="black"/>
                </a:solidFill>
              </a:rPr>
              <a:t>decay </a:t>
            </a:r>
            <a:r>
              <a:rPr lang="en-US" sz="2000" dirty="0" smtClean="0">
                <a:solidFill>
                  <a:prstClr val="black"/>
                </a:solidFill>
              </a:rPr>
              <a:t>from decoherence </a:t>
            </a:r>
            <a:r>
              <a:rPr lang="en-US" sz="2000" dirty="0">
                <a:solidFill>
                  <a:prstClr val="black"/>
                </a:solidFill>
              </a:rPr>
              <a:t>due to spontaneous emission </a:t>
            </a:r>
            <a:r>
              <a:rPr lang="en-US" sz="2000" dirty="0" smtClean="0">
                <a:solidFill>
                  <a:prstClr val="black"/>
                </a:solidFill>
              </a:rPr>
              <a:t>in </a:t>
            </a:r>
            <a:r>
              <a:rPr lang="en-US" sz="2000" dirty="0">
                <a:solidFill>
                  <a:prstClr val="black"/>
                </a:solidFill>
              </a:rPr>
              <a:t>the absence of spin-spin </a:t>
            </a:r>
            <a:r>
              <a:rPr lang="en-US" sz="2000" dirty="0" smtClean="0">
                <a:solidFill>
                  <a:prstClr val="black"/>
                </a:solidFill>
              </a:rPr>
              <a:t>coupling.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78636" y="6346505"/>
            <a:ext cx="11010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Overlap</a:t>
            </a:r>
            <a:r>
              <a:rPr lang="en-US" sz="2800" dirty="0" smtClean="0"/>
              <a:t> with initial state as a function of rotation angle yields </a:t>
            </a:r>
            <a:r>
              <a:rPr lang="en-US" sz="2800" b="1" dirty="0" smtClean="0"/>
              <a:t>oscillations </a:t>
            </a:r>
            <a:r>
              <a:rPr lang="en-US" sz="2800" dirty="0" smtClean="0"/>
              <a:t>from which the multiple quantum </a:t>
            </a:r>
            <a:r>
              <a:rPr lang="en-US" sz="2800" b="1" dirty="0" smtClean="0"/>
              <a:t>coherences </a:t>
            </a:r>
            <a:r>
              <a:rPr lang="en-US" sz="2800" dirty="0" smtClean="0"/>
              <a:t>are obtained.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5983813" y="11178699"/>
            <a:ext cx="16823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Coherent Ising interactions give rise to </a:t>
            </a:r>
            <a:r>
              <a:rPr lang="en-US" sz="2000" dirty="0" smtClean="0">
                <a:solidFill>
                  <a:prstClr val="black"/>
                </a:solidFill>
              </a:rPr>
              <a:t>(over) squeezed </a:t>
            </a:r>
            <a:r>
              <a:rPr lang="en-US" sz="2000" dirty="0">
                <a:solidFill>
                  <a:prstClr val="black"/>
                </a:solidFill>
              </a:rPr>
              <a:t>state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5922414" y="14486245"/>
            <a:ext cx="18331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Decoherence </a:t>
            </a:r>
            <a:r>
              <a:rPr lang="en-US" sz="2000" dirty="0">
                <a:solidFill>
                  <a:prstClr val="black"/>
                </a:solidFill>
              </a:rPr>
              <a:t>leads to shortening of Bloch vector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6901362" y="10078871"/>
            <a:ext cx="10294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Depolarization of the collective spin from spin-spin interactions and decoherence</a:t>
            </a:r>
            <a:endParaRPr lang="en-US" sz="2400" dirty="0"/>
          </a:p>
        </p:txBody>
      </p:sp>
      <p:sp>
        <p:nvSpPr>
          <p:cNvPr id="39" name="Right Arrow 38"/>
          <p:cNvSpPr/>
          <p:nvPr/>
        </p:nvSpPr>
        <p:spPr>
          <a:xfrm>
            <a:off x="8868594" y="11234000"/>
            <a:ext cx="575749" cy="53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3342575" y="12147440"/>
            <a:ext cx="7106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Spin-motion entanglement</a:t>
            </a:r>
          </a:p>
        </p:txBody>
      </p:sp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22223274" y="14598572"/>
            <a:ext cx="2668870" cy="3048492"/>
            <a:chOff x="33929756" y="7105608"/>
            <a:chExt cx="2925175" cy="3341256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75"/>
            <a:stretch>
              <a:fillRect/>
            </a:stretch>
          </p:blipFill>
          <p:spPr>
            <a:xfrm>
              <a:off x="33929756" y="7105608"/>
              <a:ext cx="2925175" cy="33412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>
                  <a:spLocks noChangeAspec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solidFill>
                  <a:srgbClr val="E9EAE5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blipFill>
                  <a:blip r:embed="rId80"/>
                  <a:stretch>
                    <a:fillRect l="-8649" r="-5946" b="-3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8" name="TextBox 187"/>
          <p:cNvSpPr txBox="1"/>
          <p:nvPr/>
        </p:nvSpPr>
        <p:spPr>
          <a:xfrm>
            <a:off x="22019487" y="17843429"/>
            <a:ext cx="3068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prstClr val="black"/>
                </a:solidFill>
              </a:rPr>
              <a:t>Residual spin-motional entanglement leads to shortening of the Bloch vector and is minimized at certain drive times for a given detuning,</a:t>
            </a:r>
            <a:endParaRPr lang="en-US" sz="2200" dirty="0">
              <a:solidFill>
                <a:prstClr val="black"/>
              </a:solidFill>
              <a:sym typeface="Technic" panose="00000400000000000000" pitchFamily="2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13450862" y="14138929"/>
                <a:ext cx="4306755" cy="1080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862" y="14138929"/>
                <a:ext cx="4306755" cy="1080296"/>
              </a:xfrm>
              <a:prstGeom prst="rect">
                <a:avLst/>
              </a:prstGeom>
              <a:blipFill>
                <a:blip r:embed="rId8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/>
              <p:cNvSpPr txBox="1"/>
              <p:nvPr/>
            </p:nvSpPr>
            <p:spPr>
              <a:xfrm>
                <a:off x="18062759" y="14505295"/>
                <a:ext cx="3557832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𝑆𝑀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2759" y="14505295"/>
                <a:ext cx="3557832" cy="379206"/>
              </a:xfrm>
              <a:prstGeom prst="rect">
                <a:avLst/>
              </a:prstGeom>
              <a:blipFill>
                <a:blip r:embed="rId82"/>
                <a:stretch>
                  <a:fillRect l="-1541" t="-1746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/>
              <p:cNvSpPr txBox="1"/>
              <p:nvPr/>
            </p:nvSpPr>
            <p:spPr>
              <a:xfrm>
                <a:off x="13646479" y="18935538"/>
                <a:ext cx="4653518" cy="1117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479" y="18935538"/>
                <a:ext cx="4653518" cy="1117550"/>
              </a:xfrm>
              <a:prstGeom prst="rect">
                <a:avLst/>
              </a:prstGeom>
              <a:blipFill>
                <a:blip r:embed="rId8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Rectangle 78"/>
              <p:cNvSpPr/>
              <p:nvPr/>
            </p:nvSpPr>
            <p:spPr>
              <a:xfrm>
                <a:off x="22785136" y="19922016"/>
                <a:ext cx="16664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dirty="0" smtClean="0"/>
                  <a:t>.</a:t>
                </a:r>
                <a:endParaRPr lang="en-US" sz="2000" dirty="0"/>
              </a:p>
            </p:txBody>
          </p:sp>
        </mc:Choice>
        <mc:Fallback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5136" y="19922016"/>
                <a:ext cx="1666418" cy="400110"/>
              </a:xfrm>
              <a:prstGeom prst="rect">
                <a:avLst/>
              </a:prstGeom>
              <a:blipFill>
                <a:blip r:embed="rId8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/>
          <p:cNvSpPr txBox="1"/>
          <p:nvPr/>
        </p:nvSpPr>
        <p:spPr>
          <a:xfrm>
            <a:off x="18714233" y="18709483"/>
            <a:ext cx="2980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Spin-spin coupling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Ising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Dominant for large detunings</a:t>
            </a:r>
            <a:endParaRPr lang="en-US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3222872" y="2952880"/>
            <a:ext cx="11923195" cy="9192953"/>
            <a:chOff x="13222872" y="14132171"/>
            <a:chExt cx="11923195" cy="9192953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2872" y="18514998"/>
              <a:ext cx="6256275" cy="2412056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13365343" y="14132171"/>
              <a:ext cx="11780724" cy="9192953"/>
              <a:chOff x="13365343" y="14161668"/>
              <a:chExt cx="11780724" cy="9192953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13365343" y="14161668"/>
                <a:ext cx="11780724" cy="9192953"/>
                <a:chOff x="13365343" y="14402298"/>
                <a:chExt cx="11780724" cy="9192953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>
                  <a:off x="13450862" y="21927203"/>
                  <a:ext cx="1486528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/>
                    <a:t>1D optical lattice wavefronts</a:t>
                  </a:r>
                  <a:endParaRPr lang="en-US" sz="2000" dirty="0"/>
                </a:p>
              </p:txBody>
            </p:sp>
            <p:grpSp>
              <p:nvGrpSpPr>
                <p:cNvPr id="84" name="Group 83"/>
                <p:cNvGrpSpPr/>
                <p:nvPr/>
              </p:nvGrpSpPr>
              <p:grpSpPr>
                <a:xfrm>
                  <a:off x="13365343" y="14402298"/>
                  <a:ext cx="11780724" cy="8242124"/>
                  <a:chOff x="13365343" y="14935698"/>
                  <a:chExt cx="11780724" cy="8242124"/>
                </a:xfrm>
              </p:grpSpPr>
              <p:sp>
                <p:nvSpPr>
                  <p:cNvPr id="209" name="Rounded Rectangle 208"/>
                  <p:cNvSpPr/>
                  <p:nvPr/>
                </p:nvSpPr>
                <p:spPr>
                  <a:xfrm>
                    <a:off x="16416593" y="18048226"/>
                    <a:ext cx="2693974" cy="940532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Rounded Rectangle 207"/>
                  <p:cNvSpPr/>
                  <p:nvPr/>
                </p:nvSpPr>
                <p:spPr>
                  <a:xfrm>
                    <a:off x="16649700" y="16997328"/>
                    <a:ext cx="2084434" cy="820735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13365343" y="14935698"/>
                    <a:ext cx="11780724" cy="8242124"/>
                    <a:chOff x="13365343" y="14935698"/>
                    <a:chExt cx="11780724" cy="8242124"/>
                  </a:xfrm>
                </p:grpSpPr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13365343" y="14935698"/>
                      <a:ext cx="11780724" cy="5763427"/>
                      <a:chOff x="-11505176" y="17878021"/>
                      <a:chExt cx="11780724" cy="5763427"/>
                    </a:xfrm>
                  </p:grpSpPr>
                  <p:sp>
                    <p:nvSpPr>
                      <p:cNvPr id="382" name="TextBox 381"/>
                      <p:cNvSpPr txBox="1"/>
                      <p:nvPr/>
                    </p:nvSpPr>
                    <p:spPr>
                      <a:xfrm>
                        <a:off x="-11505176" y="18614323"/>
                        <a:ext cx="11519826" cy="156966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US" sz="2400" dirty="0"/>
                          <a:t>Two far-detuned laser beams produce a </a:t>
                        </a:r>
                        <a:r>
                          <a:rPr lang="en-US" sz="2400" dirty="0">
                            <a:solidFill>
                              <a:schemeClr val="accent6"/>
                            </a:solidFill>
                          </a:rPr>
                          <a:t>spin-dependent optical dipole force (ODF)</a:t>
                        </a:r>
                        <a:r>
                          <a:rPr lang="en-US" sz="2400" dirty="0"/>
                          <a:t> at the ions that </a:t>
                        </a:r>
                        <a:r>
                          <a:rPr lang="en-US" sz="2400" dirty="0" smtClean="0"/>
                          <a:t>gives </a:t>
                        </a:r>
                        <a:r>
                          <a:rPr lang="en-US" sz="2400" dirty="0"/>
                          <a:t>rise to a </a:t>
                        </a:r>
                        <a:r>
                          <a:rPr lang="en-US" sz="2400" b="1" dirty="0"/>
                          <a:t>spin-spin interaction</a:t>
                        </a:r>
                        <a:r>
                          <a:rPr lang="en-US" sz="2400" dirty="0"/>
                          <a:t>. Combined with a transverse magnetic field, we can realize non-trivial quantum magnetic interactions. </a:t>
                        </a:r>
                      </a:p>
                      <a:p>
                        <a:endParaRPr lang="en-US" sz="2400" dirty="0"/>
                      </a:p>
                    </p:txBody>
                  </p:sp>
                  <p:grpSp>
                    <p:nvGrpSpPr>
                      <p:cNvPr id="383" name="Group 382"/>
                      <p:cNvGrpSpPr/>
                      <p:nvPr/>
                    </p:nvGrpSpPr>
                    <p:grpSpPr>
                      <a:xfrm>
                        <a:off x="-11473656" y="20937902"/>
                        <a:ext cx="5713704" cy="930069"/>
                        <a:chOff x="5892783" y="9869376"/>
                        <a:chExt cx="5713704" cy="933217"/>
                      </a:xfrm>
                    </p:grpSpPr>
                    <p:sp>
                      <p:nvSpPr>
                        <p:cNvPr id="389" name="TextBox 388"/>
                        <p:cNvSpPr txBox="1"/>
                        <p:nvPr/>
                      </p:nvSpPr>
                      <p:spPr>
                        <a:xfrm>
                          <a:off x="5892783" y="9869376"/>
                          <a:ext cx="2639148" cy="92645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800" dirty="0"/>
                            <a:t>Engineered Ising interaction from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spin-dependent ODF</a:t>
                          </a: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graphicFrame>
                          <p:nvGraphicFramePr>
                            <p:cNvPr id="390" name="Object 389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3845842763"/>
                                </p:ext>
                              </p:extLst>
                            </p:nvPr>
                          </p:nvGraphicFramePr>
                          <p:xfrm>
                            <a:off x="9014990" y="9921483"/>
                            <a:ext cx="2591497" cy="88111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930" name="Equation" r:id="rId86" imgW="1269720" imgH="431640" progId="Equation.3">
                                    <p:embed/>
                                  </p:oleObj>
                                </mc:Choice>
                                <mc:Fallback>
                                  <p:oleObj name="Equation" r:id="rId86" imgW="1269720" imgH="43164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87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014990" y="9921483"/>
                                          <a:ext cx="2591497" cy="88111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Choice>
                      <mc:Fallback xmlns="">
                        <p:graphicFrame>
                          <p:nvGraphicFramePr>
                            <p:cNvPr id="390" name="Object 389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3845842763"/>
                                </p:ext>
                              </p:extLst>
                            </p:nvPr>
                          </p:nvGraphicFramePr>
                          <p:xfrm>
                            <a:off x="9014990" y="9921483"/>
                            <a:ext cx="2591497" cy="88111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759" name="Equation" r:id="rId88" imgW="1269720" imgH="431640" progId="Equation.3">
                                    <p:embed/>
                                  </p:oleObj>
                                </mc:Choice>
                                <mc:Fallback>
                                  <p:oleObj name="Equation" r:id="rId88" imgW="1269720" imgH="43164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89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014990" y="9921483"/>
                                          <a:ext cx="2591497" cy="88111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Fallback>
                    </mc:AlternateContent>
                    <p:sp>
                      <p:nvSpPr>
                        <p:cNvPr id="391" name="Right Arrow 390"/>
                        <p:cNvSpPr/>
                        <p:nvPr/>
                      </p:nvSpPr>
                      <p:spPr>
                        <a:xfrm>
                          <a:off x="8361504" y="10212186"/>
                          <a:ext cx="417559" cy="304800"/>
                        </a:xfrm>
                        <a:prstGeom prst="rightArrow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60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384" name="Group 383"/>
                      <p:cNvGrpSpPr/>
                      <p:nvPr/>
                    </p:nvGrpSpPr>
                    <p:grpSpPr>
                      <a:xfrm>
                        <a:off x="-11097230" y="19993113"/>
                        <a:ext cx="4888308" cy="769434"/>
                        <a:chOff x="7748672" y="11577696"/>
                        <a:chExt cx="4888308" cy="769434"/>
                      </a:xfrm>
                    </p:grpSpPr>
                    <p:sp>
                      <p:nvSpPr>
                        <p:cNvPr id="385" name="TextBox 384"/>
                        <p:cNvSpPr txBox="1"/>
                        <p:nvPr/>
                      </p:nvSpPr>
                      <p:spPr>
                        <a:xfrm>
                          <a:off x="7748672" y="11577696"/>
                          <a:ext cx="2322560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transverse B-field from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124 GHz microwaves</a:t>
                          </a: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graphicFrame>
                          <p:nvGraphicFramePr>
                            <p:cNvPr id="386" name="Object 385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85772139"/>
                                </p:ext>
                              </p:extLst>
                            </p:nvPr>
                          </p:nvGraphicFramePr>
                          <p:xfrm>
                            <a:off x="10699641" y="11630580"/>
                            <a:ext cx="1937339" cy="71655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931" name="Equation" r:id="rId90" imgW="927000" imgH="342720" progId="Equation.3">
                                    <p:embed/>
                                  </p:oleObj>
                                </mc:Choice>
                                <mc:Fallback>
                                  <p:oleObj name="Equation" r:id="rId90" imgW="927000" imgH="34272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1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0699641" y="11630580"/>
                                          <a:ext cx="1937339" cy="71655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Choice>
                      <mc:Fallback xmlns="">
                        <p:graphicFrame>
                          <p:nvGraphicFramePr>
                            <p:cNvPr id="386" name="Object 385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85772139"/>
                                </p:ext>
                              </p:extLst>
                            </p:nvPr>
                          </p:nvGraphicFramePr>
                          <p:xfrm>
                            <a:off x="10699641" y="11630580"/>
                            <a:ext cx="1937339" cy="71655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760" name="Equation" r:id="rId92" imgW="927000" imgH="342720" progId="Equation.3">
                                    <p:embed/>
                                  </p:oleObj>
                                </mc:Choice>
                                <mc:Fallback>
                                  <p:oleObj name="Equation" r:id="rId92" imgW="927000" imgH="34272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3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0699641" y="11630580"/>
                                          <a:ext cx="1937339" cy="71655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Fallback>
                    </mc:AlternateContent>
                    <p:sp>
                      <p:nvSpPr>
                        <p:cNvPr id="387" name="Right Arrow 386"/>
                        <p:cNvSpPr/>
                        <p:nvPr/>
                      </p:nvSpPr>
                      <p:spPr>
                        <a:xfrm>
                          <a:off x="10034551" y="11742855"/>
                          <a:ext cx="417559" cy="307237"/>
                        </a:xfrm>
                        <a:prstGeom prst="rightArrow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60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420" name="TextBox 419"/>
                      <p:cNvSpPr txBox="1"/>
                      <p:nvPr/>
                    </p:nvSpPr>
                    <p:spPr>
                      <a:xfrm>
                        <a:off x="-11495016" y="17878021"/>
                        <a:ext cx="11186909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4800" b="1" dirty="0"/>
                          <a:t>Ising interaction with spin-dependent force</a:t>
                        </a:r>
                        <a:endParaRPr lang="en-US" sz="4800" b="1" baseline="30000" dirty="0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60" name="TextBox 159"/>
                          <p:cNvSpPr txBox="1"/>
                          <p:nvPr/>
                        </p:nvSpPr>
                        <p:spPr>
                          <a:xfrm>
                            <a:off x="-5725146" y="19855795"/>
                            <a:ext cx="5989646" cy="123008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Coupling to different axial modes allows for a </a:t>
                            </a:r>
                            <a:r>
                              <a:rPr lang="en-US" sz="2400" b="1" dirty="0" smtClean="0">
                                <a:solidFill>
                                  <a:prstClr val="black"/>
                                </a:solidFill>
                              </a:rPr>
                              <a:t>tunable interaction range </a:t>
                            </a:r>
                            <a:endParaRPr lang="en-US" sz="2400" b="1" dirty="0">
                              <a:solidFill>
                                <a:prstClr val="black"/>
                              </a:solidFill>
                            </a:endParaRPr>
                          </a:p>
                          <a:p>
                            <a:r>
                              <a:rPr lang="en-US" sz="2400" dirty="0">
                                <a:solidFill>
                                  <a:prstClr val="black"/>
                                </a:solidFill>
                              </a:rPr>
                              <a:t>w</a:t>
                            </a:r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here </a:t>
                            </a:r>
                            <a14:m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a14:m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 is the distance between ions </a:t>
                            </a:r>
                            <a14:m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a14:m>
                            <a:r>
                              <a:rPr lang="en-US" sz="2400" i="1" dirty="0" smtClean="0">
                                <a:solidFill>
                                  <a:prstClr val="black"/>
                                </a:solidFill>
                              </a:rPr>
                              <a:t>.</a:t>
                            </a:r>
                            <a:endParaRPr lang="en-US" sz="2400" i="1" dirty="0">
                              <a:solidFill>
                                <a:prstClr val="black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60" name="TextBox 1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-5725146" y="19855795"/>
                            <a:ext cx="5989646" cy="1230080"/>
                          </a:xfrm>
                          <a:prstGeom prst="rect">
                            <a:avLst/>
                          </a:prstGeom>
                          <a:blipFill>
                            <a:blip r:embed="rId94"/>
                            <a:stretch>
                              <a:fillRect l="-1629" t="-3960" b="-8416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graphicFrame>
                        <p:nvGraphicFramePr>
                          <p:cNvPr id="155" name="Object 154"/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305463664"/>
                              </p:ext>
                            </p:extLst>
                          </p:nvPr>
                        </p:nvGraphicFramePr>
                        <p:xfrm>
                          <a:off x="-2383306" y="20282179"/>
                          <a:ext cx="2303463" cy="4953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3932" name="Equation" r:id="rId95" imgW="1180800" imgH="253800" progId="Equation.3">
                                  <p:embed/>
                                </p:oleObj>
                              </mc:Choice>
                              <mc:Fallback>
                                <p:oleObj name="Equation" r:id="rId95" imgW="1180800" imgH="253800" progId="Equation.3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96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2383306" y="20282179"/>
                                        <a:ext cx="2303463" cy="4953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Choice>
                    <mc:Fallback xmlns="">
                      <p:graphicFrame>
                        <p:nvGraphicFramePr>
                          <p:cNvPr id="155" name="Object 154"/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305463664"/>
                              </p:ext>
                            </p:extLst>
                          </p:nvPr>
                        </p:nvGraphicFramePr>
                        <p:xfrm>
                          <a:off x="-2383306" y="20282179"/>
                          <a:ext cx="2303463" cy="4953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3617" name="Equation" r:id="rId99" imgW="1180800" imgH="253800" progId="Equation.3">
                                  <p:embed/>
                                </p:oleObj>
                              </mc:Choice>
                              <mc:Fallback>
                                <p:oleObj name="Equation" r:id="rId99" imgW="1180800" imgH="253800" progId="Equation.3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100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2383306" y="20282179"/>
                                        <a:ext cx="2303463" cy="4953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Fallback>
                  </mc:AlternateContent>
                  <p:grpSp>
                    <p:nvGrpSpPr>
                      <p:cNvPr id="63" name="Group 62"/>
                      <p:cNvGrpSpPr/>
                      <p:nvPr/>
                    </p:nvGrpSpPr>
                    <p:grpSpPr>
                      <a:xfrm>
                        <a:off x="-5434073" y="21116899"/>
                        <a:ext cx="5709621" cy="2524549"/>
                        <a:chOff x="6509499" y="26149223"/>
                        <a:chExt cx="5709621" cy="2524549"/>
                      </a:xfrm>
                    </p:grpSpPr>
                    <p:pic>
                      <p:nvPicPr>
                        <p:cNvPr id="3" name="Picture 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1"/>
                        <a:stretch>
                          <a:fillRect/>
                        </a:stretch>
                      </p:blipFill>
                      <p:spPr>
                        <a:xfrm>
                          <a:off x="6541993" y="26149223"/>
                          <a:ext cx="5677127" cy="2524549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53" name="Rectangle 52"/>
                        <p:cNvSpPr/>
                        <p:nvPr/>
                      </p:nvSpPr>
                      <p:spPr>
                        <a:xfrm>
                          <a:off x="6509499" y="26195026"/>
                          <a:ext cx="334603" cy="46152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62" name="Group 61"/>
                    <p:cNvGrpSpPr/>
                    <p:nvPr/>
                  </p:nvGrpSpPr>
                  <p:grpSpPr>
                    <a:xfrm>
                      <a:off x="20110737" y="20890904"/>
                      <a:ext cx="4663888" cy="2286918"/>
                      <a:chOff x="20110737" y="20890904"/>
                      <a:chExt cx="4663888" cy="2286918"/>
                    </a:xfrm>
                  </p:grpSpPr>
                  <p:sp>
                    <p:nvSpPr>
                      <p:cNvPr id="55" name="Rounded Rectangle 54"/>
                      <p:cNvSpPr/>
                      <p:nvPr/>
                    </p:nvSpPr>
                    <p:spPr>
                      <a:xfrm>
                        <a:off x="20110737" y="20890904"/>
                        <a:ext cx="4663888" cy="2286918"/>
                      </a:xfrm>
                      <a:prstGeom prst="roundRect">
                        <a:avLst/>
                      </a:prstGeom>
                      <a:solidFill>
                        <a:srgbClr val="99D2B9"/>
                      </a:solidFill>
                      <a:ln>
                        <a:solidFill>
                          <a:srgbClr val="99D2B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" name="TextBox 10"/>
                          <p:cNvSpPr txBox="1"/>
                          <p:nvPr/>
                        </p:nvSpPr>
                        <p:spPr>
                          <a:xfrm>
                            <a:off x="20370536" y="20998562"/>
                            <a:ext cx="4322961" cy="142274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2ℏ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l-GR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el-GR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nary>
                                </m:oMath>
                              </m:oMathPara>
                            </a14:m>
                            <a:endParaRPr lang="en-US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" name="TextBox 10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0370536" y="20998562"/>
                            <a:ext cx="4322961" cy="1422747"/>
                          </a:xfrm>
                          <a:prstGeom prst="rect">
                            <a:avLst/>
                          </a:prstGeom>
                          <a:blipFill>
                            <a:blip r:embed="rId102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2" name="TextBox 11"/>
                      <p:cNvSpPr txBox="1"/>
                      <p:nvPr/>
                    </p:nvSpPr>
                    <p:spPr>
                      <a:xfrm>
                        <a:off x="20282202" y="22509674"/>
                        <a:ext cx="3371757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800" dirty="0" smtClean="0">
                            <a:latin typeface="Cambria" panose="02040503050406030204" pitchFamily="18" charset="0"/>
                          </a:rPr>
                          <a:t>spin-spin interaction</a:t>
                        </a:r>
                        <a:endParaRPr lang="en-US" sz="2800" dirty="0">
                          <a:latin typeface="Cambria" panose="02040503050406030204" pitchFamily="18" charset="0"/>
                        </a:endParaRPr>
                      </a:p>
                    </p:txBody>
                  </p:sp>
                </p:grp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14395354" y="21501085"/>
                        <a:ext cx="393075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4395354" y="21501085"/>
                        <a:ext cx="3930756" cy="369332"/>
                      </a:xfrm>
                      <a:prstGeom prst="rect">
                        <a:avLst/>
                      </a:prstGeom>
                      <a:blipFill>
                        <a:blip r:embed="rId103"/>
                        <a:stretch>
                          <a:fillRect l="-1240" r="-2326" b="-3442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5" name="Group 84"/>
                <p:cNvGrpSpPr/>
                <p:nvPr/>
              </p:nvGrpSpPr>
              <p:grpSpPr>
                <a:xfrm>
                  <a:off x="20930082" y="22871912"/>
                  <a:ext cx="3835194" cy="723339"/>
                  <a:chOff x="20930082" y="23310062"/>
                  <a:chExt cx="3835194" cy="723339"/>
                </a:xfrm>
              </p:grpSpPr>
              <p:sp>
                <p:nvSpPr>
                  <p:cNvPr id="228" name="Rounded Rectangle 227"/>
                  <p:cNvSpPr/>
                  <p:nvPr/>
                </p:nvSpPr>
                <p:spPr>
                  <a:xfrm>
                    <a:off x="20930082" y="23363618"/>
                    <a:ext cx="3835194" cy="669783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TextBox 80"/>
                      <p:cNvSpPr txBox="1"/>
                      <p:nvPr/>
                    </p:nvSpPr>
                    <p:spPr>
                      <a:xfrm>
                        <a:off x="21006282" y="23310062"/>
                        <a:ext cx="3498715" cy="7204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400" dirty="0" smtClean="0"/>
                          <a:t>For </a:t>
                        </a:r>
                        <a:r>
                          <a:rPr lang="el-GR" sz="2400" dirty="0" smtClean="0"/>
                          <a:t>α</a:t>
                        </a:r>
                        <a:r>
                          <a:rPr lang="en-US" sz="2400" dirty="0" smtClean="0"/>
                          <a:t>&lt;&lt;1: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oMath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1" name="TextBox 8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06282" y="23310062"/>
                        <a:ext cx="3498715" cy="720454"/>
                      </a:xfrm>
                      <a:prstGeom prst="rect">
                        <a:avLst/>
                      </a:prstGeom>
                      <a:blipFill>
                        <a:blip r:embed="rId104"/>
                        <a:stretch>
                          <a:fillRect l="-2787" b="-169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10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39169" y="21285390"/>
                <a:ext cx="3400102" cy="175156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17615149" y="21396529"/>
                    <a:ext cx="1158459" cy="3385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l-G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𝐤</m:t>
                          </m:r>
                        </m:oMath>
                      </m:oMathPara>
                    </a14:m>
                    <a:endParaRPr lang="en-US" sz="2200" b="1" dirty="0"/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15149" y="21396529"/>
                    <a:ext cx="1158459" cy="338554"/>
                  </a:xfrm>
                  <a:prstGeom prst="rect">
                    <a:avLst/>
                  </a:prstGeom>
                  <a:blipFill>
                    <a:blip r:embed="rId106"/>
                    <a:stretch>
                      <a:fillRect l="-2105" r="-5789" b="-33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2" name="TextBox 51"/>
          <p:cNvSpPr txBox="1"/>
          <p:nvPr/>
        </p:nvSpPr>
        <p:spPr>
          <a:xfrm>
            <a:off x="35458410" y="29253884"/>
            <a:ext cx="2459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Theory by M. Wall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460" y="29134188"/>
            <a:ext cx="1600732" cy="160073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041" y="29134188"/>
            <a:ext cx="1616336" cy="1607021"/>
          </a:xfrm>
          <a:prstGeom prst="rect">
            <a:avLst/>
          </a:prstGeom>
        </p:spPr>
      </p:pic>
      <p:grpSp>
        <p:nvGrpSpPr>
          <p:cNvPr id="148" name="Group 147"/>
          <p:cNvGrpSpPr/>
          <p:nvPr/>
        </p:nvGrpSpPr>
        <p:grpSpPr>
          <a:xfrm>
            <a:off x="13367616" y="15311491"/>
            <a:ext cx="8551754" cy="3162091"/>
            <a:chOff x="13367616" y="25391470"/>
            <a:chExt cx="8551754" cy="3162091"/>
          </a:xfrm>
        </p:grpSpPr>
        <p:grpSp>
          <p:nvGrpSpPr>
            <p:cNvPr id="83" name="Group 82"/>
            <p:cNvGrpSpPr/>
            <p:nvPr/>
          </p:nvGrpSpPr>
          <p:grpSpPr>
            <a:xfrm>
              <a:off x="13367616" y="25391470"/>
              <a:ext cx="8551754" cy="3162091"/>
              <a:chOff x="13308622" y="26655292"/>
              <a:chExt cx="8551754" cy="3162091"/>
            </a:xfrm>
          </p:grpSpPr>
          <p:sp>
            <p:nvSpPr>
              <p:cNvPr id="227" name="Rounded Rectangle 226"/>
              <p:cNvSpPr/>
              <p:nvPr/>
            </p:nvSpPr>
            <p:spPr>
              <a:xfrm>
                <a:off x="13308622" y="26655292"/>
                <a:ext cx="8551754" cy="3162091"/>
              </a:xfrm>
              <a:prstGeom prst="roundRect">
                <a:avLst/>
              </a:prstGeom>
              <a:solidFill>
                <a:srgbClr val="99D2B9"/>
              </a:solidFill>
              <a:ln>
                <a:solidFill>
                  <a:srgbClr val="99D2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13378316" y="26729659"/>
                    <a:ext cx="8137676" cy="13694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𝑆𝑀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)=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/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𝑗𝑚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  <m:sSubSup>
                                                    <m:sSubSup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†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𝑗𝑚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4" name="TextBox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78316" y="26729659"/>
                    <a:ext cx="8137676" cy="1369477"/>
                  </a:xfrm>
                  <a:prstGeom prst="rect">
                    <a:avLst/>
                  </a:prstGeom>
                  <a:blipFill>
                    <a:blip r:embed="rId10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TextBox 76"/>
              <p:cNvSpPr txBox="1"/>
              <p:nvPr/>
            </p:nvSpPr>
            <p:spPr>
              <a:xfrm>
                <a:off x="13464392" y="28129277"/>
                <a:ext cx="433740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Spin-motion </a:t>
                </a:r>
                <a:r>
                  <a:rPr lang="en-US" sz="2400" dirty="0"/>
                  <a:t>entanglement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Decoherence </a:t>
                </a:r>
                <a:r>
                  <a:rPr lang="en-US" sz="2400" dirty="0"/>
                  <a:t>in Bloch vector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Metrological tool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Large term for small </a:t>
                </a:r>
                <a:r>
                  <a:rPr lang="en-US" sz="2400" dirty="0" smtClean="0"/>
                  <a:t>detunings</a:t>
                </a:r>
                <a:endParaRPr lang="en-US" sz="2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8484167" y="26972515"/>
                  <a:ext cx="3300486" cy="1324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𝑗𝑚</m:t>
                          </m:r>
                        </m:sub>
                      </m:sSub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900" dirty="0" smtClean="0"/>
                    <a:t>is the displacement amplitude 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1900" dirty="0" smtClean="0"/>
                    <a:t>is the creation (annihilation) operator</a:t>
                  </a:r>
                  <a:endParaRPr lang="en-US" sz="1900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84167" y="26972515"/>
                  <a:ext cx="3300486" cy="1324080"/>
                </a:xfrm>
                <a:prstGeom prst="rect">
                  <a:avLst/>
                </a:prstGeom>
                <a:blipFill>
                  <a:blip r:embed="rId110"/>
                  <a:stretch>
                    <a:fillRect l="-1292" t="-1843" b="-73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/>
          <p:cNvGrpSpPr/>
          <p:nvPr/>
        </p:nvGrpSpPr>
        <p:grpSpPr>
          <a:xfrm>
            <a:off x="26644144" y="16901531"/>
            <a:ext cx="10612472" cy="3888454"/>
            <a:chOff x="26685911" y="18126447"/>
            <a:chExt cx="10612472" cy="3888454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26685911" y="18163601"/>
              <a:ext cx="10612472" cy="3851300"/>
            </a:xfrm>
            <a:prstGeom prst="rect">
              <a:avLst/>
            </a:prstGeom>
          </p:spPr>
        </p:pic>
        <p:sp>
          <p:nvSpPr>
            <p:cNvPr id="229" name="Rectangle 228"/>
            <p:cNvSpPr/>
            <p:nvPr/>
          </p:nvSpPr>
          <p:spPr>
            <a:xfrm>
              <a:off x="27079310" y="18143157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32084354" y="18126447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/>
          <p:cNvGrpSpPr>
            <a:grpSpLocks noChangeAspect="1"/>
          </p:cNvGrpSpPr>
          <p:nvPr/>
        </p:nvGrpSpPr>
        <p:grpSpPr>
          <a:xfrm>
            <a:off x="30433512" y="19006602"/>
            <a:ext cx="1227442" cy="1211790"/>
            <a:chOff x="25881396" y="17223392"/>
            <a:chExt cx="1625757" cy="1641486"/>
          </a:xfrm>
        </p:grpSpPr>
        <p:grpSp>
          <p:nvGrpSpPr>
            <p:cNvPr id="289" name="Group 288"/>
            <p:cNvGrpSpPr>
              <a:grpSpLocks noChangeAspect="1"/>
            </p:cNvGrpSpPr>
            <p:nvPr/>
          </p:nvGrpSpPr>
          <p:grpSpPr>
            <a:xfrm>
              <a:off x="25881396" y="17223392"/>
              <a:ext cx="1625757" cy="1641486"/>
              <a:chOff x="3190447" y="-2116583"/>
              <a:chExt cx="2525297" cy="2549728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295" name="Straight Arrow Connector 29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Arrow Connector 29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Arrow Connector 29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1" name="Group 29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293" name="Picture 292"/>
                <p:cNvPicPr>
                  <a:picLocks noChangeAspect="1"/>
                </p:cNvPicPr>
                <p:nvPr/>
              </p:nvPicPr>
              <p:blipFill rotWithShape="1"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294" name="Picture 293"/>
                <p:cNvPicPr>
                  <a:picLocks noChangeAspect="1"/>
                </p:cNvPicPr>
                <p:nvPr/>
              </p:nvPicPr>
              <p:blipFill rotWithShape="1">
                <a:blip r:embed="rId29" cstate="print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292" name="Straight Arrow Connector 29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8" name="TextBox 287"/>
                <p:cNvSpPr txBox="1"/>
                <p:nvPr/>
              </p:nvSpPr>
              <p:spPr>
                <a:xfrm>
                  <a:off x="26702843" y="18072202"/>
                  <a:ext cx="24263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8" name="TextBox 2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02843" y="18072202"/>
                  <a:ext cx="242631" cy="307777"/>
                </a:xfrm>
                <a:prstGeom prst="rect">
                  <a:avLst/>
                </a:prstGeom>
                <a:blipFill>
                  <a:blip r:embed="rId112"/>
                  <a:stretch>
                    <a:fillRect l="-33333" r="-30952" b="-2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Curved Right Arrow 143"/>
            <p:cNvSpPr/>
            <p:nvPr/>
          </p:nvSpPr>
          <p:spPr>
            <a:xfrm rot="5573504" flipV="1">
              <a:off x="26402773" y="18047513"/>
              <a:ext cx="205791" cy="30009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43" name="Rectangle 242"/>
          <p:cNvSpPr/>
          <p:nvPr/>
        </p:nvSpPr>
        <p:spPr>
          <a:xfrm>
            <a:off x="8663687" y="22445336"/>
            <a:ext cx="1064685" cy="348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8071604" y="22405370"/>
            <a:ext cx="2218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Evolution time (ms)</a:t>
            </a:r>
            <a:endParaRPr lang="en-US" sz="2000" dirty="0"/>
          </a:p>
        </p:txBody>
      </p:sp>
      <p:sp>
        <p:nvSpPr>
          <p:cNvPr id="248" name="TextBox 247"/>
          <p:cNvSpPr txBox="1"/>
          <p:nvPr/>
        </p:nvSpPr>
        <p:spPr>
          <a:xfrm>
            <a:off x="13286281" y="20362360"/>
            <a:ext cx="1188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b="1" dirty="0" smtClean="0"/>
              <a:t>Perpendicular </a:t>
            </a:r>
            <a:r>
              <a:rPr lang="en-US" sz="4700" b="1" dirty="0"/>
              <a:t>laser </a:t>
            </a:r>
            <a:r>
              <a:rPr lang="en-US" sz="4700" b="1" dirty="0" smtClean="0"/>
              <a:t>cooling with a rotating wall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Torrisi, Britton, Bohnet, Bollinger, PRA </a:t>
            </a:r>
            <a:r>
              <a:rPr lang="en-US" sz="2400" b="1" dirty="0" smtClean="0">
                <a:solidFill>
                  <a:srgbClr val="C00000"/>
                </a:solidFill>
              </a:rPr>
              <a:t>93</a:t>
            </a:r>
            <a:r>
              <a:rPr lang="en-US" sz="2400" dirty="0" smtClean="0">
                <a:solidFill>
                  <a:srgbClr val="C00000"/>
                </a:solidFill>
              </a:rPr>
              <a:t> (2016)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13555138" y="23329819"/>
            <a:ext cx="5644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Account for energy exchange with a rotating wall:</a:t>
            </a:r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Low in-plane temperatures more readily achievable with a rotating wall than without.</a:t>
            </a:r>
            <a:endParaRPr lang="en-US" sz="2000" dirty="0"/>
          </a:p>
        </p:txBody>
      </p:sp>
      <p:sp>
        <p:nvSpPr>
          <p:cNvPr id="255" name="TextBox 254"/>
          <p:cNvSpPr txBox="1"/>
          <p:nvPr/>
        </p:nvSpPr>
        <p:spPr>
          <a:xfrm>
            <a:off x="13474365" y="24499763"/>
            <a:ext cx="6034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Rotating wall provides an energy sink for the work done </a:t>
            </a:r>
          </a:p>
          <a:p>
            <a:pPr algn="ctr"/>
            <a:r>
              <a:rPr lang="en-US" sz="2000" dirty="0" smtClean="0"/>
              <a:t>by the perpendicular beam in applying a torque.</a:t>
            </a:r>
            <a:endParaRPr lang="en-US" sz="2000" dirty="0"/>
          </a:p>
        </p:txBody>
      </p:sp>
      <p:sp>
        <p:nvSpPr>
          <p:cNvPr id="263" name="TextBox 262"/>
          <p:cNvSpPr txBox="1"/>
          <p:nvPr/>
        </p:nvSpPr>
        <p:spPr>
          <a:xfrm>
            <a:off x="13968933" y="25617931"/>
            <a:ext cx="1066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Contours of equilibrium temperature (mK) with a color plot of the perpendicular laser torque (Joules)</a:t>
            </a:r>
            <a:endParaRPr lang="en-US" sz="2000" dirty="0"/>
          </a:p>
        </p:txBody>
      </p:sp>
      <p:grpSp>
        <p:nvGrpSpPr>
          <p:cNvPr id="264" name="Group 263"/>
          <p:cNvGrpSpPr/>
          <p:nvPr/>
        </p:nvGrpSpPr>
        <p:grpSpPr>
          <a:xfrm>
            <a:off x="19645797" y="25946882"/>
            <a:ext cx="5128828" cy="4653142"/>
            <a:chOff x="19874384" y="8909530"/>
            <a:chExt cx="5128828" cy="4653142"/>
          </a:xfrm>
        </p:grpSpPr>
        <p:pic>
          <p:nvPicPr>
            <p:cNvPr id="265" name="Picture 264"/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74384" y="8909530"/>
              <a:ext cx="5128828" cy="46531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Box 265"/>
                <p:cNvSpPr txBox="1"/>
                <p:nvPr/>
              </p:nvSpPr>
              <p:spPr>
                <a:xfrm>
                  <a:off x="20487304" y="9347248"/>
                  <a:ext cx="1934247" cy="9850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=200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Hz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=30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m</a:t>
                  </a:r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66" name="TextBox 2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87304" y="9347248"/>
                  <a:ext cx="1934247" cy="985078"/>
                </a:xfrm>
                <a:prstGeom prst="rect">
                  <a:avLst/>
                </a:prstGeom>
                <a:blipFill>
                  <a:blip r:embed="rId114"/>
                  <a:stretch>
                    <a:fillRect r="-3774" b="-10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7" name="Picture 266"/>
          <p:cNvPicPr>
            <a:picLocks noChangeAspect="1"/>
          </p:cNvPicPr>
          <p:nvPr/>
        </p:nvPicPr>
        <p:blipFill>
          <a:blip r:embed="rId1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099" y="21847615"/>
            <a:ext cx="4511988" cy="3573893"/>
          </a:xfrm>
          <a:prstGeom prst="rect">
            <a:avLst/>
          </a:prstGeom>
        </p:spPr>
      </p:pic>
      <p:grpSp>
        <p:nvGrpSpPr>
          <p:cNvPr id="268" name="Group 267"/>
          <p:cNvGrpSpPr/>
          <p:nvPr/>
        </p:nvGrpSpPr>
        <p:grpSpPr>
          <a:xfrm>
            <a:off x="13664224" y="26032274"/>
            <a:ext cx="5116767" cy="4425779"/>
            <a:chOff x="13729065" y="7285655"/>
            <a:chExt cx="5116767" cy="4425779"/>
          </a:xfrm>
        </p:grpSpPr>
        <p:grpSp>
          <p:nvGrpSpPr>
            <p:cNvPr id="269" name="Group 268"/>
            <p:cNvGrpSpPr/>
            <p:nvPr/>
          </p:nvGrpSpPr>
          <p:grpSpPr>
            <a:xfrm>
              <a:off x="13729065" y="7285655"/>
              <a:ext cx="5116767" cy="4425779"/>
              <a:chOff x="13729065" y="7285655"/>
              <a:chExt cx="5116767" cy="4425779"/>
            </a:xfrm>
          </p:grpSpPr>
          <p:pic>
            <p:nvPicPr>
              <p:cNvPr id="271" name="Picture 270"/>
              <p:cNvPicPr>
                <a:picLocks noChangeAspect="1"/>
              </p:cNvPicPr>
              <p:nvPr/>
            </p:nvPicPr>
            <p:blipFill>
              <a:blip r:embed="rId1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29065" y="7285655"/>
                <a:ext cx="5116767" cy="4425779"/>
              </a:xfrm>
              <a:prstGeom prst="rect">
                <a:avLst/>
              </a:prstGeom>
            </p:spPr>
          </p:pic>
          <p:sp>
            <p:nvSpPr>
              <p:cNvPr id="272" name="Rectangle 271"/>
              <p:cNvSpPr/>
              <p:nvPr/>
            </p:nvSpPr>
            <p:spPr>
              <a:xfrm>
                <a:off x="14375084" y="7709921"/>
                <a:ext cx="420336" cy="352561"/>
              </a:xfrm>
              <a:prstGeom prst="rect">
                <a:avLst/>
              </a:prstGeom>
              <a:solidFill>
                <a:srgbClr val="D6E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/>
                <p:cNvSpPr txBox="1"/>
                <p:nvPr/>
              </p:nvSpPr>
              <p:spPr>
                <a:xfrm>
                  <a:off x="14313053" y="7712494"/>
                  <a:ext cx="1782796" cy="9850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=45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Hz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=30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m</a:t>
                  </a:r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70" name="TextBox 2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13053" y="7712494"/>
                  <a:ext cx="1782796" cy="985078"/>
                </a:xfrm>
                <a:prstGeom prst="rect">
                  <a:avLst/>
                </a:prstGeom>
                <a:blipFill>
                  <a:blip r:embed="rId117"/>
                  <a:stretch>
                    <a:fillRect r="-4437" b="-10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3" name="TextBox 272"/>
          <p:cNvSpPr txBox="1"/>
          <p:nvPr/>
        </p:nvSpPr>
        <p:spPr>
          <a:xfrm>
            <a:off x="21225221" y="21218790"/>
            <a:ext cx="3011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2-D geometry for </a:t>
            </a:r>
          </a:p>
          <a:p>
            <a:pPr algn="ctr"/>
            <a:r>
              <a:rPr lang="en-US" sz="2000" dirty="0" smtClean="0"/>
              <a:t>perpendicular laser cooling</a:t>
            </a:r>
            <a:endParaRPr lang="en-US" sz="2000" dirty="0"/>
          </a:p>
        </p:txBody>
      </p:sp>
      <p:sp>
        <p:nvSpPr>
          <p:cNvPr id="72" name="Rectangle 71"/>
          <p:cNvSpPr/>
          <p:nvPr/>
        </p:nvSpPr>
        <p:spPr>
          <a:xfrm>
            <a:off x="13323230" y="21681371"/>
            <a:ext cx="71746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For future implementation of </a:t>
            </a:r>
            <a:r>
              <a:rPr lang="en-US" sz="2400" b="1" dirty="0"/>
              <a:t>single spin state </a:t>
            </a:r>
            <a:r>
              <a:rPr lang="en-US" sz="2400" b="1" dirty="0" smtClean="0"/>
              <a:t>readout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low in-plane temperatures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F0000"/>
                </a:solidFill>
              </a:rPr>
              <a:t>minimal torques </a:t>
            </a:r>
            <a:r>
              <a:rPr lang="en-US" sz="2400" dirty="0"/>
              <a:t>on the crystal are </a:t>
            </a:r>
            <a:r>
              <a:rPr lang="en-US" sz="2400" dirty="0" smtClean="0"/>
              <a:t>needed for </a:t>
            </a:r>
            <a:r>
              <a:rPr lang="en-US" sz="2400" dirty="0"/>
              <a:t>improved crystal </a:t>
            </a:r>
            <a:r>
              <a:rPr lang="en-US" sz="2400" dirty="0" smtClean="0"/>
              <a:t>stabilization.</a:t>
            </a:r>
            <a:endParaRPr lang="en-US" sz="2400" dirty="0"/>
          </a:p>
        </p:txBody>
      </p:sp>
      <p:sp>
        <p:nvSpPr>
          <p:cNvPr id="274" name="TextBox 273"/>
          <p:cNvSpPr txBox="1"/>
          <p:nvPr/>
        </p:nvSpPr>
        <p:spPr>
          <a:xfrm>
            <a:off x="47839086" y="2964174"/>
            <a:ext cx="2839141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rgbClr val="C00000"/>
                </a:solidFill>
              </a:rPr>
              <a:t>TALK: </a:t>
            </a:r>
            <a:r>
              <a:rPr lang="en-US" sz="2700" dirty="0" smtClean="0">
                <a:solidFill>
                  <a:srgbClr val="C00000"/>
                </a:solidFill>
              </a:rPr>
              <a:t> </a:t>
            </a:r>
            <a:r>
              <a:rPr lang="en-US" sz="2700" dirty="0" smtClean="0">
                <a:solidFill>
                  <a:srgbClr val="C00000"/>
                </a:solidFill>
              </a:rPr>
              <a:t>M. Gärttner N4.00004</a:t>
            </a:r>
            <a:endParaRPr lang="en-US" sz="2700" dirty="0">
              <a:solidFill>
                <a:srgbClr val="C00000"/>
              </a:solidFill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20490926" y="12379609"/>
            <a:ext cx="4529425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rgbClr val="C00000"/>
                </a:solidFill>
              </a:rPr>
              <a:t>TALK: </a:t>
            </a:r>
            <a:r>
              <a:rPr lang="en-US" sz="2700" dirty="0" smtClean="0">
                <a:solidFill>
                  <a:srgbClr val="C00000"/>
                </a:solidFill>
              </a:rPr>
              <a:t> </a:t>
            </a:r>
            <a:r>
              <a:rPr lang="en-US" sz="2700" dirty="0" smtClean="0">
                <a:solidFill>
                  <a:srgbClr val="C00000"/>
                </a:solidFill>
              </a:rPr>
              <a:t>A. Safavi-Naini N4.00005</a:t>
            </a:r>
            <a:endParaRPr lang="en-US" sz="2700" dirty="0">
              <a:solidFill>
                <a:srgbClr val="C0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8777309" y="26015151"/>
            <a:ext cx="119233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MQC spectrum shows the </a:t>
            </a:r>
            <a:r>
              <a:rPr lang="en-US" sz="2800" dirty="0">
                <a:solidFill>
                  <a:srgbClr val="FF0000"/>
                </a:solidFill>
              </a:rPr>
              <a:t>time dynamics of many-body </a:t>
            </a:r>
            <a:r>
              <a:rPr lang="en-US" sz="2800" dirty="0" smtClean="0">
                <a:solidFill>
                  <a:srgbClr val="FF0000"/>
                </a:solidFill>
              </a:rPr>
              <a:t>correlations</a:t>
            </a:r>
            <a:r>
              <a:rPr lang="en-US" sz="2800" dirty="0" smtClean="0"/>
              <a:t>. The coherences are a </a:t>
            </a:r>
            <a:r>
              <a:rPr lang="en-US" sz="2800" b="1" dirty="0" smtClean="0"/>
              <a:t>witness </a:t>
            </a:r>
            <a:r>
              <a:rPr lang="en-US" sz="2800" b="1" dirty="0"/>
              <a:t>for n-body </a:t>
            </a:r>
            <a:r>
              <a:rPr lang="en-US" sz="2800" b="1" dirty="0" smtClean="0"/>
              <a:t>entanglement</a:t>
            </a:r>
            <a:r>
              <a:rPr lang="en-US" sz="2800" dirty="0" smtClean="0"/>
              <a:t>, though entanglement is not observed here.</a:t>
            </a:r>
            <a:endParaRPr lang="en-US" sz="2800" dirty="0"/>
          </a:p>
        </p:txBody>
      </p:sp>
      <p:sp>
        <p:nvSpPr>
          <p:cNvPr id="482" name="Can 481"/>
          <p:cNvSpPr/>
          <p:nvPr/>
        </p:nvSpPr>
        <p:spPr>
          <a:xfrm rot="15748873">
            <a:off x="4360159" y="10832456"/>
            <a:ext cx="450973" cy="707177"/>
          </a:xfrm>
          <a:prstGeom prst="ca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/>
          <p:cNvSpPr/>
          <p:nvPr/>
        </p:nvSpPr>
        <p:spPr>
          <a:xfrm rot="15712374">
            <a:off x="4061847" y="11179092"/>
            <a:ext cx="449986" cy="102141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/>
          <p:cNvSpPr/>
          <p:nvPr/>
        </p:nvSpPr>
        <p:spPr>
          <a:xfrm>
            <a:off x="2518907" y="13489388"/>
            <a:ext cx="1485563" cy="396500"/>
          </a:xfrm>
          <a:prstGeom prst="ellipse">
            <a:avLst/>
          </a:prstGeom>
          <a:ln w="3175" cmpd="sng"/>
          <a:scene3d>
            <a:camera prst="orthographicFront"/>
            <a:lightRig rig="threePt" dir="t"/>
          </a:scene3d>
          <a:sp3d>
            <a:bevelT w="38100"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5" name="Picture 484"/>
          <p:cNvPicPr>
            <a:picLocks noChangeAspect="1"/>
          </p:cNvPicPr>
          <p:nvPr/>
        </p:nvPicPr>
        <p:blipFill rotWithShape="1">
          <a:blip r:embed="rId118"/>
          <a:srcRect l="36034" t="23027" r="25392" b="38851"/>
          <a:stretch/>
        </p:blipFill>
        <p:spPr>
          <a:xfrm>
            <a:off x="2731830" y="10823257"/>
            <a:ext cx="1012674" cy="973727"/>
          </a:xfrm>
          <a:prstGeom prst="ellipse">
            <a:avLst/>
          </a:prstGeom>
          <a:ln>
            <a:noFill/>
          </a:ln>
          <a:scene3d>
            <a:camera prst="isometricOffAxis1Top"/>
            <a:lightRig rig="threePt" dir="t"/>
          </a:scene3d>
        </p:spPr>
      </p:pic>
      <p:grpSp>
        <p:nvGrpSpPr>
          <p:cNvPr id="103" name="Group 102"/>
          <p:cNvGrpSpPr>
            <a:grpSpLocks noChangeAspect="1"/>
          </p:cNvGrpSpPr>
          <p:nvPr/>
        </p:nvGrpSpPr>
        <p:grpSpPr>
          <a:xfrm>
            <a:off x="39663034" y="7236321"/>
            <a:ext cx="10079800" cy="7913398"/>
            <a:chOff x="39076570" y="7218645"/>
            <a:chExt cx="9204109" cy="72259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5756" y="7262933"/>
              <a:ext cx="9184923" cy="7181627"/>
            </a:xfrm>
            <a:prstGeom prst="rect">
              <a:avLst/>
            </a:prstGeom>
          </p:spPr>
        </p:pic>
        <p:sp>
          <p:nvSpPr>
            <p:cNvPr id="486" name="Rectangle 485"/>
            <p:cNvSpPr/>
            <p:nvPr/>
          </p:nvSpPr>
          <p:spPr>
            <a:xfrm>
              <a:off x="39104832" y="7218645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44330328" y="10866455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39076570" y="10959681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90" name="Picture 489"/>
          <p:cNvPicPr>
            <a:picLocks noChangeAspect="1"/>
          </p:cNvPicPr>
          <p:nvPr/>
        </p:nvPicPr>
        <p:blipFill rotWithShape="1">
          <a:blip r:embed="rId1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5" t="7457" r="21866" b="9841"/>
          <a:stretch/>
        </p:blipFill>
        <p:spPr>
          <a:xfrm>
            <a:off x="9500691" y="10249811"/>
            <a:ext cx="2443401" cy="2514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91" name="TextBox 490"/>
          <p:cNvSpPr txBox="1"/>
          <p:nvPr/>
        </p:nvSpPr>
        <p:spPr>
          <a:xfrm>
            <a:off x="2970878" y="29265496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N=25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2" name="TextBox 491"/>
          <p:cNvSpPr txBox="1"/>
          <p:nvPr/>
        </p:nvSpPr>
        <p:spPr>
          <a:xfrm>
            <a:off x="5297197" y="29336884"/>
            <a:ext cx="4017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N=61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3" name="TextBox 492"/>
          <p:cNvSpPr txBox="1"/>
          <p:nvPr/>
        </p:nvSpPr>
        <p:spPr>
          <a:xfrm>
            <a:off x="7028329" y="29336884"/>
            <a:ext cx="4017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N=91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4" name="TextBox 493"/>
          <p:cNvSpPr txBox="1"/>
          <p:nvPr/>
        </p:nvSpPr>
        <p:spPr>
          <a:xfrm>
            <a:off x="9251325" y="29416068"/>
            <a:ext cx="4507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N=124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grpSp>
        <p:nvGrpSpPr>
          <p:cNvPr id="495" name="Group 494"/>
          <p:cNvGrpSpPr/>
          <p:nvPr/>
        </p:nvGrpSpPr>
        <p:grpSpPr>
          <a:xfrm>
            <a:off x="2173822" y="29308490"/>
            <a:ext cx="487545" cy="200055"/>
            <a:chOff x="1728626" y="804291"/>
            <a:chExt cx="487545" cy="200055"/>
          </a:xfrm>
          <a:noFill/>
        </p:grpSpPr>
        <p:sp>
          <p:nvSpPr>
            <p:cNvPr id="496" name="TextBox 495"/>
            <p:cNvSpPr txBox="1"/>
            <p:nvPr/>
          </p:nvSpPr>
          <p:spPr>
            <a:xfrm>
              <a:off x="1728626" y="804291"/>
              <a:ext cx="487545" cy="20005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50 </a:t>
              </a:r>
              <a:r>
                <a:rPr lang="en-US" sz="700" dirty="0" smtClean="0">
                  <a:solidFill>
                    <a:schemeClr val="bg1"/>
                  </a:solidFill>
                  <a:latin typeface="Symbol" charset="2"/>
                  <a:cs typeface="Symbol" charset="2"/>
                </a:rPr>
                <a:t>m</a:t>
              </a:r>
              <a:r>
                <a:rPr lang="en-US" sz="700" dirty="0">
                  <a:solidFill>
                    <a:schemeClr val="bg1"/>
                  </a:solidFill>
                  <a:latin typeface="Arial"/>
                  <a:cs typeface="Arial"/>
                </a:rPr>
                <a:t>m</a:t>
              </a:r>
              <a:r>
                <a:rPr lang="en-US" sz="7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 </a:t>
              </a:r>
              <a:endParaRPr lang="en-US" sz="7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497" name="Straight Connector 496"/>
            <p:cNvCxnSpPr/>
            <p:nvPr/>
          </p:nvCxnSpPr>
          <p:spPr>
            <a:xfrm rot="10800000" flipH="1">
              <a:off x="1840386" y="814980"/>
              <a:ext cx="192024" cy="0"/>
            </a:xfrm>
            <a:prstGeom prst="line">
              <a:avLst/>
            </a:prstGeom>
            <a:grpFill/>
            <a:ln w="57150" cmpd="sng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02" name="Straight Connector 501"/>
          <p:cNvCxnSpPr/>
          <p:nvPr/>
        </p:nvCxnSpPr>
        <p:spPr>
          <a:xfrm>
            <a:off x="9729569" y="12614123"/>
            <a:ext cx="390740" cy="0"/>
          </a:xfrm>
          <a:prstGeom prst="line">
            <a:avLst/>
          </a:prstGeom>
          <a:ln w="88900" cmpd="sng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3" name="TextBox 502"/>
              <p:cNvSpPr txBox="1"/>
              <p:nvPr/>
            </p:nvSpPr>
            <p:spPr>
              <a:xfrm>
                <a:off x="9612954" y="12262095"/>
                <a:ext cx="6458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3" name="TextBox 5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954" y="12262095"/>
                <a:ext cx="645845" cy="307777"/>
              </a:xfrm>
              <a:prstGeom prst="rect">
                <a:avLst/>
              </a:prstGeom>
              <a:blipFill>
                <a:blip r:embed="rId121"/>
                <a:stretch>
                  <a:fillRect l="-7547" r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/>
          <p:cNvGrpSpPr/>
          <p:nvPr/>
        </p:nvGrpSpPr>
        <p:grpSpPr>
          <a:xfrm>
            <a:off x="1021482" y="27513728"/>
            <a:ext cx="10583096" cy="2549229"/>
            <a:chOff x="1034182" y="27501028"/>
            <a:chExt cx="10583096" cy="2549229"/>
          </a:xfrm>
        </p:grpSpPr>
        <p:pic>
          <p:nvPicPr>
            <p:cNvPr id="504" name="Picture 503"/>
            <p:cNvPicPr>
              <a:picLocks noChangeAspect="1"/>
            </p:cNvPicPr>
            <p:nvPr/>
          </p:nvPicPr>
          <p:blipFill rotWithShape="1"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9" t="7691" r="21012" b="10158"/>
            <a:stretch/>
          </p:blipFill>
          <p:spPr>
            <a:xfrm>
              <a:off x="1034182" y="27501535"/>
              <a:ext cx="2508242" cy="2532239"/>
            </a:xfrm>
            <a:prstGeom prst="rect">
              <a:avLst/>
            </a:prstGeom>
          </p:spPr>
        </p:pic>
        <p:pic>
          <p:nvPicPr>
            <p:cNvPr id="505" name="Picture 504"/>
            <p:cNvPicPr>
              <a:picLocks noChangeAspect="1"/>
            </p:cNvPicPr>
            <p:nvPr/>
          </p:nvPicPr>
          <p:blipFill rotWithShape="1"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9" t="7802" r="21753" b="10048"/>
            <a:stretch/>
          </p:blipFill>
          <p:spPr>
            <a:xfrm>
              <a:off x="3726744" y="27513928"/>
              <a:ext cx="2474039" cy="2532236"/>
            </a:xfrm>
            <a:prstGeom prst="rect">
              <a:avLst/>
            </a:prstGeom>
          </p:spPr>
        </p:pic>
        <p:pic>
          <p:nvPicPr>
            <p:cNvPr id="506" name="Picture 505"/>
            <p:cNvPicPr>
              <a:picLocks noChangeAspect="1"/>
            </p:cNvPicPr>
            <p:nvPr/>
          </p:nvPicPr>
          <p:blipFill rotWithShape="1"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5" t="7457" r="21866" b="9841"/>
            <a:stretch/>
          </p:blipFill>
          <p:spPr>
            <a:xfrm>
              <a:off x="6437788" y="27501028"/>
              <a:ext cx="2477318" cy="2549229"/>
            </a:xfrm>
            <a:prstGeom prst="rect">
              <a:avLst/>
            </a:prstGeom>
          </p:spPr>
        </p:pic>
        <p:pic>
          <p:nvPicPr>
            <p:cNvPr id="507" name="Picture 506"/>
            <p:cNvPicPr>
              <a:picLocks noChangeAspect="1"/>
            </p:cNvPicPr>
            <p:nvPr/>
          </p:nvPicPr>
          <p:blipFill rotWithShape="1"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68" t="9334" r="22309" b="11382"/>
            <a:stretch/>
          </p:blipFill>
          <p:spPr>
            <a:xfrm>
              <a:off x="9151841" y="27553697"/>
              <a:ext cx="2465437" cy="2443889"/>
            </a:xfrm>
            <a:prstGeom prst="rect">
              <a:avLst/>
            </a:prstGeom>
          </p:spPr>
        </p:pic>
        <p:grpSp>
          <p:nvGrpSpPr>
            <p:cNvPr id="508" name="Group 507"/>
            <p:cNvGrpSpPr/>
            <p:nvPr/>
          </p:nvGrpSpPr>
          <p:grpSpPr>
            <a:xfrm>
              <a:off x="1166970" y="29472017"/>
              <a:ext cx="1288070" cy="447872"/>
              <a:chOff x="1801013" y="846960"/>
              <a:chExt cx="487545" cy="225574"/>
            </a:xfrm>
            <a:noFill/>
          </p:grpSpPr>
          <p:sp>
            <p:nvSpPr>
              <p:cNvPr id="509" name="TextBox 508"/>
              <p:cNvSpPr txBox="1"/>
              <p:nvPr/>
            </p:nvSpPr>
            <p:spPr>
              <a:xfrm>
                <a:off x="1801013" y="872479"/>
                <a:ext cx="487545" cy="20005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Helvetica"/>
                    <a:cs typeface="Helvetica"/>
                  </a:rPr>
                  <a:t>50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Symbol" charset="2"/>
                    <a:cs typeface="Symbol" charset="2"/>
                  </a:rPr>
                  <a:t>m</a:t>
                </a:r>
                <a:r>
                  <a:rPr lang="en-US" sz="2000" dirty="0">
                    <a:solidFill>
                      <a:schemeClr val="bg1"/>
                    </a:solidFill>
                    <a:latin typeface="Arial"/>
                    <a:cs typeface="Arial"/>
                  </a:rPr>
                  <a:t>m</a:t>
                </a:r>
                <a:r>
                  <a:rPr lang="en-US" sz="2000" dirty="0" smtClean="0">
                    <a:solidFill>
                      <a:schemeClr val="bg1"/>
                    </a:solidFill>
                    <a:latin typeface="Helvetica"/>
                    <a:cs typeface="Helvetica"/>
                  </a:rPr>
                  <a:t> </a:t>
                </a:r>
                <a:endParaRPr lang="en-US" sz="2000" dirty="0">
                  <a:solidFill>
                    <a:schemeClr val="bg1"/>
                  </a:solidFill>
                  <a:latin typeface="Helvetica"/>
                  <a:cs typeface="Helvetica"/>
                </a:endParaRPr>
              </a:p>
            </p:txBody>
          </p:sp>
          <p:cxnSp>
            <p:nvCxnSpPr>
              <p:cNvPr id="510" name="Straight Connector 509"/>
              <p:cNvCxnSpPr/>
              <p:nvPr/>
            </p:nvCxnSpPr>
            <p:spPr>
              <a:xfrm rot="10800000" flipH="1">
                <a:off x="1878842" y="846960"/>
                <a:ext cx="192024" cy="0"/>
              </a:xfrm>
              <a:prstGeom prst="line">
                <a:avLst/>
              </a:prstGeom>
              <a:grpFill/>
              <a:ln w="57150" cmpd="sng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extBox 35"/>
          <p:cNvSpPr txBox="1"/>
          <p:nvPr/>
        </p:nvSpPr>
        <p:spPr>
          <a:xfrm>
            <a:off x="27117414" y="16446465"/>
            <a:ext cx="961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</a:t>
            </a:r>
            <a:r>
              <a:rPr lang="en-US" sz="2800" dirty="0" smtClean="0"/>
              <a:t>easure and benchmark modification </a:t>
            </a:r>
            <a:r>
              <a:rPr lang="en-US" sz="2800" dirty="0"/>
              <a:t>of </a:t>
            </a:r>
            <a:r>
              <a:rPr lang="en-US" sz="2800" dirty="0" smtClean="0">
                <a:solidFill>
                  <a:srgbClr val="FF0000"/>
                </a:solidFill>
              </a:rPr>
              <a:t>collective </a:t>
            </a:r>
            <a:r>
              <a:rPr lang="en-US" sz="2800" dirty="0">
                <a:solidFill>
                  <a:srgbClr val="FF0000"/>
                </a:solidFill>
              </a:rPr>
              <a:t>spin </a:t>
            </a:r>
            <a:r>
              <a:rPr lang="en-US" sz="2800" dirty="0" smtClean="0">
                <a:solidFill>
                  <a:srgbClr val="FF0000"/>
                </a:solidFill>
              </a:rPr>
              <a:t>variance </a:t>
            </a:r>
          </a:p>
          <a:p>
            <a:pPr algn="ctr"/>
            <a:r>
              <a:rPr lang="en-US" sz="2800" dirty="0" smtClean="0"/>
              <a:t>and </a:t>
            </a:r>
            <a:r>
              <a:rPr lang="en-US" sz="2800" b="1" dirty="0" smtClean="0"/>
              <a:t>verify </a:t>
            </a:r>
            <a:r>
              <a:rPr lang="en-US" sz="2800" b="1" dirty="0"/>
              <a:t>entanglement </a:t>
            </a:r>
            <a:r>
              <a:rPr lang="en-US" sz="2800" dirty="0" smtClean="0"/>
              <a:t>using spin-squeezing.</a:t>
            </a:r>
            <a:endParaRPr lang="en-US" sz="2800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70" y="21952933"/>
            <a:ext cx="7686112" cy="390542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0565890" y="15164717"/>
            <a:ext cx="4060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Idealized fidelity signal for </a:t>
            </a:r>
            <a:r>
              <a:rPr lang="en-US" sz="2000" dirty="0"/>
              <a:t>different evolution times </a:t>
            </a:r>
            <a:r>
              <a:rPr lang="en-US" sz="2000" dirty="0" smtClean="0"/>
              <a:t>τ.</a:t>
            </a:r>
            <a:endParaRPr lang="en-US" sz="2000" dirty="0"/>
          </a:p>
        </p:txBody>
      </p:sp>
      <p:sp>
        <p:nvSpPr>
          <p:cNvPr id="47" name="Rectangle 46"/>
          <p:cNvSpPr/>
          <p:nvPr/>
        </p:nvSpPr>
        <p:spPr>
          <a:xfrm>
            <a:off x="44903845" y="15130618"/>
            <a:ext cx="54545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Fourier transforms of the fidelity </a:t>
            </a:r>
            <a:r>
              <a:rPr lang="en-US" sz="2000" dirty="0" smtClean="0">
                <a:solidFill>
                  <a:prstClr val="black"/>
                </a:solidFill>
              </a:rPr>
              <a:t>signals. </a:t>
            </a:r>
            <a:r>
              <a:rPr lang="en-US" sz="2000" dirty="0">
                <a:solidFill>
                  <a:prstClr val="black"/>
                </a:solidFill>
              </a:rPr>
              <a:t>The Fourier amplitudes are identical with the multiple quantum </a:t>
            </a:r>
            <a:r>
              <a:rPr lang="en-US" sz="2000" dirty="0" smtClean="0">
                <a:solidFill>
                  <a:prstClr val="black"/>
                </a:solidFill>
              </a:rPr>
              <a:t>coherences.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6153726" y="18617370"/>
                <a:ext cx="431511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Experimental measurement </a:t>
                </a:r>
                <a:r>
                  <a:rPr lang="en-US" sz="2800" dirty="0"/>
                  <a:t>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 smtClean="0"/>
                  <a:t> as a function of rotation angle serves as a </a:t>
                </a:r>
                <a:r>
                  <a:rPr lang="en-US" sz="2800" b="1" dirty="0" smtClean="0"/>
                  <a:t>benchmark </a:t>
                </a:r>
                <a:r>
                  <a:rPr lang="en-US" sz="2800" dirty="0" smtClean="0"/>
                  <a:t>of quantum simulator.</a:t>
                </a:r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3726" y="18617370"/>
                <a:ext cx="4315119" cy="2246769"/>
              </a:xfrm>
              <a:prstGeom prst="rect">
                <a:avLst/>
              </a:prstGeom>
              <a:blipFill>
                <a:blip r:embed="rId126"/>
                <a:stretch>
                  <a:fillRect l="-1130" t="-2439" r="-3531" b="-6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/>
              <p:cNvSpPr txBox="1"/>
              <p:nvPr/>
            </p:nvSpPr>
            <p:spPr>
              <a:xfrm>
                <a:off x="39381955" y="16189745"/>
                <a:ext cx="1061831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We </a:t>
                </a:r>
                <a:r>
                  <a:rPr lang="en-US" sz="2800" b="1" dirty="0" smtClean="0"/>
                  <a:t>experimentally</a:t>
                </a:r>
                <a:r>
                  <a:rPr lang="en-US" sz="2800" dirty="0" smtClean="0"/>
                  <a:t> control t</a:t>
                </a:r>
                <a:r>
                  <a:rPr lang="en-US" sz="2800" dirty="0" smtClean="0"/>
                  <a:t>he sign of the </a:t>
                </a:r>
                <a:r>
                  <a:rPr lang="en-US" sz="2800" dirty="0" smtClean="0"/>
                  <a:t>Ising interaction </a:t>
                </a:r>
                <a:r>
                  <a:rPr lang="en-US" sz="2800" dirty="0" smtClean="0"/>
                  <a:t>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∼1/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) by shifting the frequency of the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ODF beatnote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800" dirty="0" smtClean="0"/>
                  <a:t>, changing the sign </a:t>
                </a:r>
                <a:r>
                  <a:rPr lang="en-US" sz="2800" dirty="0"/>
                  <a:t>of </a:t>
                </a:r>
                <a:r>
                  <a:rPr lang="en-US" sz="2800" dirty="0" smtClean="0"/>
                  <a:t>the detuning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1955" y="16189745"/>
                <a:ext cx="10618319" cy="1384995"/>
              </a:xfrm>
              <a:prstGeom prst="rect">
                <a:avLst/>
              </a:prstGeom>
              <a:blipFill>
                <a:blip r:embed="rId127"/>
                <a:stretch>
                  <a:fillRect l="-1033" t="-4405" r="-1837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96"/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3575" y="17550435"/>
            <a:ext cx="7034107" cy="44762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6631168" y="22399704"/>
                <a:ext cx="398531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Experimentally measured 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Fourier components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φ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) </a:t>
                </a:r>
                <a:r>
                  <a:rPr lang="en-US" sz="2800" dirty="0" smtClean="0"/>
                  <a:t>show excellent agreement with theory, reflecting the</a:t>
                </a:r>
                <a:r>
                  <a:rPr lang="en-US" sz="2800" b="1" dirty="0" smtClean="0"/>
                  <a:t> buildup of many-body coherences</a:t>
                </a:r>
                <a:r>
                  <a:rPr lang="en-US" sz="2800" dirty="0" smtClean="0">
                    <a:solidFill>
                      <a:prstClr val="black"/>
                    </a:solidFill>
                  </a:rPr>
                  <a:t>.</a:t>
                </a:r>
                <a:endParaRPr lang="en-US" sz="28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168" y="22399704"/>
                <a:ext cx="3985319" cy="2677656"/>
              </a:xfrm>
              <a:prstGeom prst="rect">
                <a:avLst/>
              </a:prstGeom>
              <a:blipFill>
                <a:blip r:embed="rId129"/>
                <a:stretch>
                  <a:fillRect l="-1223" t="-2045" r="-3670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Rectangle 255"/>
          <p:cNvSpPr/>
          <p:nvPr/>
        </p:nvSpPr>
        <p:spPr>
          <a:xfrm>
            <a:off x="13031379" y="13121690"/>
            <a:ext cx="115869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In the Penning trap, we realize the effective Ising Hamiltonian at </a:t>
            </a:r>
            <a:r>
              <a:rPr lang="en-US" sz="2800" dirty="0" smtClean="0"/>
              <a:t>specific </a:t>
            </a:r>
            <a:r>
              <a:rPr lang="en-US" sz="2800" dirty="0" smtClean="0">
                <a:solidFill>
                  <a:srgbClr val="FF0000"/>
                </a:solidFill>
              </a:rPr>
              <a:t>decoupling </a:t>
            </a:r>
            <a:r>
              <a:rPr lang="en-US" sz="2800" dirty="0">
                <a:solidFill>
                  <a:srgbClr val="FF0000"/>
                </a:solidFill>
              </a:rPr>
              <a:t>points</a:t>
            </a:r>
            <a:r>
              <a:rPr lang="en-US" sz="2800" dirty="0"/>
              <a:t>, where the</a:t>
            </a:r>
            <a:r>
              <a:rPr lang="en-US" sz="2800" b="1" dirty="0"/>
              <a:t> spin-motion entanglement is </a:t>
            </a:r>
            <a:r>
              <a:rPr lang="en-US" sz="2800" b="1" dirty="0" smtClean="0"/>
              <a:t>eliminated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6078763" y="22067183"/>
            <a:ext cx="2259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Entanglement witness: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6164245" y="21414499"/>
            <a:ext cx="11644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Depolarization combined with spin variance allows us to evaluate the entanglement witness.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27866379" y="23186740"/>
            <a:ext cx="8304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Maximum </a:t>
            </a:r>
            <a:r>
              <a:rPr lang="en-US" sz="2800" dirty="0" smtClean="0">
                <a:solidFill>
                  <a:srgbClr val="FF0000"/>
                </a:solidFill>
              </a:rPr>
              <a:t>observed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squeezing</a:t>
            </a:r>
            <a:r>
              <a:rPr lang="en-US" sz="2800" dirty="0" smtClean="0"/>
              <a:t> of </a:t>
            </a:r>
            <a:r>
              <a:rPr lang="en-US" sz="2800" b="1" dirty="0" smtClean="0"/>
              <a:t>-6.0 dB </a:t>
            </a:r>
            <a:r>
              <a:rPr lang="en-US" sz="2800" dirty="0" smtClean="0"/>
              <a:t>with 88 ions. Entanglement observed for N from </a:t>
            </a:r>
            <a:r>
              <a:rPr lang="en-US" sz="2800" b="1" dirty="0" smtClean="0"/>
              <a:t>20 to 220 ions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4" name="Rectangle 43"/>
          <p:cNvSpPr/>
          <p:nvPr/>
        </p:nvSpPr>
        <p:spPr>
          <a:xfrm>
            <a:off x="32370017" y="29677719"/>
            <a:ext cx="46469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Fisher </a:t>
            </a:r>
            <a:r>
              <a:rPr lang="en-US" sz="2000" dirty="0"/>
              <a:t>information (</a:t>
            </a:r>
            <a:r>
              <a:rPr lang="en-US" sz="2000" dirty="0" smtClean="0"/>
              <a:t>F) is extracted from theoretically computer Hellinger distance. F/N &gt; 1 indicates the state is entangled.</a:t>
            </a:r>
            <a:endParaRPr lang="en-US" sz="2000" dirty="0"/>
          </a:p>
        </p:txBody>
      </p:sp>
      <p:sp>
        <p:nvSpPr>
          <p:cNvPr id="68" name="Rectangle 67"/>
          <p:cNvSpPr/>
          <p:nvPr/>
        </p:nvSpPr>
        <p:spPr>
          <a:xfrm>
            <a:off x="27866379" y="23194320"/>
            <a:ext cx="8304543" cy="946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5220644" y="27957981"/>
            <a:ext cx="5518522" cy="28154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12834</TotalTime>
  <Words>1254</Words>
  <Application>Microsoft Office PowerPoint</Application>
  <PresentationFormat>Custom</PresentationFormat>
  <Paragraphs>125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Arial</vt:lpstr>
      <vt:lpstr>Calibri</vt:lpstr>
      <vt:lpstr>Calibri Light</vt:lpstr>
      <vt:lpstr>Cambria</vt:lpstr>
      <vt:lpstr>Cambria Math</vt:lpstr>
      <vt:lpstr>Helvetica</vt:lpstr>
      <vt:lpstr>Swis721 LtEx BT</vt:lpstr>
      <vt:lpstr>Symbol</vt:lpstr>
      <vt:lpstr>Technic</vt:lpstr>
      <vt:lpstr>Times New Roman</vt:lpstr>
      <vt:lpstr>Office Theme</vt:lpstr>
      <vt:lpstr>Equation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Gilmore</dc:creator>
  <cp:lastModifiedBy>Gilmore, Kevin A. (Assoc)</cp:lastModifiedBy>
  <cp:revision>637</cp:revision>
  <cp:lastPrinted>2015-06-03T23:31:11Z</cp:lastPrinted>
  <dcterms:created xsi:type="dcterms:W3CDTF">2014-07-28T19:56:30Z</dcterms:created>
  <dcterms:modified xsi:type="dcterms:W3CDTF">2016-05-19T22:49:16Z</dcterms:modified>
</cp:coreProperties>
</file>